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0"/>
  </p:notesMasterIdLst>
  <p:handoutMasterIdLst>
    <p:handoutMasterId r:id="rId21"/>
  </p:handoutMasterIdLst>
  <p:sldIdLst>
    <p:sldId id="264" r:id="rId3"/>
    <p:sldId id="281" r:id="rId4"/>
    <p:sldId id="295" r:id="rId5"/>
    <p:sldId id="294" r:id="rId6"/>
    <p:sldId id="296" r:id="rId7"/>
    <p:sldId id="283" r:id="rId8"/>
    <p:sldId id="289" r:id="rId9"/>
    <p:sldId id="290" r:id="rId10"/>
    <p:sldId id="291" r:id="rId11"/>
    <p:sldId id="298" r:id="rId12"/>
    <p:sldId id="292" r:id="rId13"/>
    <p:sldId id="288" r:id="rId14"/>
    <p:sldId id="270" r:id="rId15"/>
    <p:sldId id="280" r:id="rId16"/>
    <p:sldId id="293" r:id="rId17"/>
    <p:sldId id="297" r:id="rId18"/>
    <p:sldId id="286" r:id="rId19"/>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945">
          <p15:clr>
            <a:srgbClr val="A4A3A4"/>
          </p15:clr>
        </p15:guide>
        <p15:guide id="3" orient="horz" pos="3888">
          <p15:clr>
            <a:srgbClr val="A4A3A4"/>
          </p15:clr>
        </p15:guide>
        <p15:guide id="4" orient="horz" pos="192">
          <p15:clr>
            <a:srgbClr val="A4A3A4"/>
          </p15:clr>
        </p15:guide>
        <p15:guide id="5" orient="horz" pos="1072">
          <p15:clr>
            <a:srgbClr val="A4A3A4"/>
          </p15:clr>
        </p15:guide>
        <p15:guide id="6" pos="3839">
          <p15:clr>
            <a:srgbClr val="A4A3A4"/>
          </p15:clr>
        </p15:guide>
        <p15:guide id="7" pos="704">
          <p15:clr>
            <a:srgbClr val="A4A3A4"/>
          </p15:clr>
        </p15:guide>
        <p15:guide id="8" pos="710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Світли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09" autoAdjust="0"/>
  </p:normalViewPr>
  <p:slideViewPr>
    <p:cSldViewPr showGuides="1">
      <p:cViewPr varScale="1">
        <p:scale>
          <a:sx n="66" d="100"/>
          <a:sy n="66" d="100"/>
        </p:scale>
        <p:origin x="648" y="44"/>
      </p:cViewPr>
      <p:guideLst>
        <p:guide orient="horz" pos="2160"/>
        <p:guide orient="horz" pos="945"/>
        <p:guide orient="horz" pos="3888"/>
        <p:guide orient="horz" pos="192"/>
        <p:guide orient="horz" pos="1072"/>
        <p:guide pos="3839"/>
        <p:guide pos="704"/>
        <p:guide pos="7102"/>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307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solidFill>
                <a:schemeClr val="tx2"/>
              </a:solidFill>
            </a:endParaRPr>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73C59C-4E16-4A64-A766-34DB213E11B3}" type="datetimeFigureOut">
              <a:rPr lang="ru-RU">
                <a:solidFill>
                  <a:schemeClr val="tx2"/>
                </a:solidFill>
              </a:rPr>
              <a:pPr/>
              <a:t>12.04.2021</a:t>
            </a:fld>
            <a:endParaRPr>
              <a:solidFill>
                <a:schemeClr val="tx2"/>
              </a:solidFill>
            </a:endParaRPr>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solidFill>
                <a:schemeClr val="tx2"/>
              </a:solidFill>
            </a:endParaRPr>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D77566-CD65-4859-9FA1-43956DC85B8C}" type="slidenum">
              <a:rPr>
                <a:solidFill>
                  <a:schemeClr val="tx2"/>
                </a:solidFill>
              </a:rPr>
              <a:pPr/>
              <a:t>‹#›</a:t>
            </a:fld>
            <a:endParaRPr>
              <a:solidFill>
                <a:schemeClr val="tx2"/>
              </a:solidFill>
            </a:endParaRPr>
          </a:p>
        </p:txBody>
      </p:sp>
    </p:spTree>
    <p:extLst>
      <p:ext uri="{BB962C8B-B14F-4D97-AF65-F5344CB8AC3E}">
        <p14:creationId xmlns:p14="http://schemas.microsoft.com/office/powerpoint/2010/main" val="2708798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2"/>
                </a:solidFill>
              </a:defRPr>
            </a:lvl1pPr>
          </a:lstStyle>
          <a:p>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2"/>
                </a:solidFill>
              </a:defRPr>
            </a:lvl1pPr>
          </a:lstStyle>
          <a:p>
            <a:fld id="{F95CF31C-F757-429C-A789-86504F04C3BE}" type="datetimeFigureOut">
              <a:rPr lang="ru-RU"/>
              <a:pPr/>
              <a:t>12.04.2021</a:t>
            </a:fld>
            <a:endParaRPr/>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Образец текста</a:t>
            </a:r>
          </a:p>
          <a:p>
            <a:pPr lvl="1"/>
            <a:r>
              <a:rPr/>
              <a:t>Второй уровень</a:t>
            </a:r>
          </a:p>
          <a:p>
            <a:pPr lvl="2"/>
            <a:r>
              <a:rPr/>
              <a:t>Третий уровень</a:t>
            </a:r>
          </a:p>
          <a:p>
            <a:pPr lvl="3"/>
            <a:r>
              <a:rPr/>
              <a:t>Четвертый уровень</a:t>
            </a:r>
          </a:p>
          <a:p>
            <a:pPr lvl="4"/>
            <a:r>
              <a:rPr/>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2"/>
                </a:solidFill>
              </a:defRPr>
            </a:lvl1pPr>
          </a:lstStyle>
          <a:p>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2"/>
                </a:solidFill>
              </a:defRPr>
            </a:lvl1pPr>
          </a:lstStyle>
          <a:p>
            <a:fld id="{B8796F01-7154-41E0-B48B-A6921757531A}" type="slidenum">
              <a:rPr/>
              <a:pPr/>
              <a:t>‹#›</a:t>
            </a:fld>
            <a:endParaRPr/>
          </a:p>
        </p:txBody>
      </p:sp>
    </p:spTree>
    <p:extLst>
      <p:ext uri="{BB962C8B-B14F-4D97-AF65-F5344CB8AC3E}">
        <p14:creationId xmlns:p14="http://schemas.microsoft.com/office/powerpoint/2010/main" val="44077566"/>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2"/>
        </a:solidFill>
        <a:latin typeface="+mn-lt"/>
        <a:ea typeface="+mn-ea"/>
        <a:cs typeface="+mn-cs"/>
      </a:defRPr>
    </a:lvl1pPr>
    <a:lvl2pPr marL="609493" algn="l" defTabSz="1218987" rtl="0" eaLnBrk="1" latinLnBrk="0" hangingPunct="1">
      <a:defRPr sz="1600" kern="1200">
        <a:solidFill>
          <a:schemeClr val="tx2"/>
        </a:solidFill>
        <a:latin typeface="+mn-lt"/>
        <a:ea typeface="+mn-ea"/>
        <a:cs typeface="+mn-cs"/>
      </a:defRPr>
    </a:lvl2pPr>
    <a:lvl3pPr marL="1218987" algn="l" defTabSz="1218987" rtl="0" eaLnBrk="1" latinLnBrk="0" hangingPunct="1">
      <a:defRPr sz="1600" kern="1200">
        <a:solidFill>
          <a:schemeClr val="tx2"/>
        </a:solidFill>
        <a:latin typeface="+mn-lt"/>
        <a:ea typeface="+mn-ea"/>
        <a:cs typeface="+mn-cs"/>
      </a:defRPr>
    </a:lvl3pPr>
    <a:lvl4pPr marL="1828480" algn="l" defTabSz="1218987" rtl="0" eaLnBrk="1" latinLnBrk="0" hangingPunct="1">
      <a:defRPr sz="1600" kern="1200">
        <a:solidFill>
          <a:schemeClr val="tx2"/>
        </a:solidFill>
        <a:latin typeface="+mn-lt"/>
        <a:ea typeface="+mn-ea"/>
        <a:cs typeface="+mn-cs"/>
      </a:defRPr>
    </a:lvl4pPr>
    <a:lvl5pPr marL="2437973" algn="l" defTabSz="1218987" rtl="0" eaLnBrk="1" latinLnBrk="0" hangingPunct="1">
      <a:defRPr sz="1600" kern="1200">
        <a:solidFill>
          <a:schemeClr val="tx2"/>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bwMode="auto">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2383" y="1498601"/>
            <a:ext cx="7008574" cy="3298825"/>
          </a:xfrm>
        </p:spPr>
        <p:txBody>
          <a:bodyPr>
            <a:normAutofit/>
          </a:bodyPr>
          <a:lstStyle>
            <a:lvl1pPr>
              <a:lnSpc>
                <a:spcPct val="90000"/>
              </a:lnSpc>
              <a:defRPr sz="5400" cap="none" baseline="0"/>
            </a:lvl1pPr>
          </a:lstStyle>
          <a:p>
            <a:r>
              <a:rPr lang="uk-UA" noProof="0" smtClean="0"/>
              <a:t>Зразок заголовка</a:t>
            </a:r>
            <a:endParaRPr lang="ru-RU" noProof="0" dirty="0"/>
          </a:p>
        </p:txBody>
      </p:sp>
      <p:sp>
        <p:nvSpPr>
          <p:cNvPr id="3" name="Подзаголовок 2"/>
          <p:cNvSpPr>
            <a:spLocks noGrp="1"/>
          </p:cNvSpPr>
          <p:nvPr>
            <p:ph type="subTitle" idx="1"/>
          </p:nvPr>
        </p:nvSpPr>
        <p:spPr>
          <a:xfrm>
            <a:off x="4672383" y="4927600"/>
            <a:ext cx="7008574" cy="1244600"/>
          </a:xfrm>
        </p:spPr>
        <p:txBody>
          <a:bodyPr>
            <a:normAutofit/>
          </a:bodyPr>
          <a:lstStyle>
            <a:lvl1pPr marL="0" indent="0" algn="l">
              <a:spcBef>
                <a:spcPts val="0"/>
              </a:spcBef>
              <a:buNone/>
              <a:defRPr sz="2800" b="0">
                <a:solidFill>
                  <a:schemeClr val="tx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uk-UA" noProof="0" smtClean="0"/>
              <a:t>Зразок підзаголовка</a:t>
            </a:r>
            <a:endParaRPr lang="ru-RU" noProof="0" dirty="0"/>
          </a:p>
        </p:txBody>
      </p:sp>
    </p:spTree>
    <p:extLst>
      <p:ext uri="{BB962C8B-B14F-4D97-AF65-F5344CB8AC3E}">
        <p14:creationId xmlns:p14="http://schemas.microsoft.com/office/powerpoint/2010/main" val="3222770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noProof="0" smtClean="0"/>
              <a:t>Зразок заголовка</a:t>
            </a:r>
            <a:endParaRPr lang="ru-RU" noProof="0" dirty="0"/>
          </a:p>
        </p:txBody>
      </p:sp>
      <p:sp>
        <p:nvSpPr>
          <p:cNvPr id="3" name="Вертикальный текст 2"/>
          <p:cNvSpPr>
            <a:spLocks noGrp="1"/>
          </p:cNvSpPr>
          <p:nvPr>
            <p:ph type="body" orient="vert" idx="1"/>
          </p:nvPr>
        </p:nvSpPr>
        <p:spPr/>
        <p:txBody>
          <a:bodyPr vert="eaVert"/>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4" name="Дата 3"/>
          <p:cNvSpPr>
            <a:spLocks noGrp="1"/>
          </p:cNvSpPr>
          <p:nvPr>
            <p:ph type="dt" sz="half" idx="10"/>
          </p:nvPr>
        </p:nvSpPr>
        <p:spPr/>
        <p:txBody>
          <a:bodyPr/>
          <a:lstStyle/>
          <a:p>
            <a:fld id="{7AECB6C2-1084-4AED-A74A-DF028B0094EA}" type="datetimeFigureOut">
              <a:rPr lang="ru-RU" noProof="0" smtClean="0"/>
              <a:pPr/>
              <a:t>12.04.2021</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591C5AD9-787D-40FA-8A4D-16A055B9AF81}" type="slidenum">
              <a:rPr lang="ru-RU" noProof="0" smtClean="0"/>
              <a:pPr/>
              <a:t>‹#›</a:t>
            </a:fld>
            <a:endParaRPr lang="ru-RU" noProof="0" dirty="0"/>
          </a:p>
        </p:txBody>
      </p:sp>
    </p:spTree>
    <p:extLst>
      <p:ext uri="{BB962C8B-B14F-4D97-AF65-F5344CB8AC3E}">
        <p14:creationId xmlns:p14="http://schemas.microsoft.com/office/powerpoint/2010/main" val="101043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Заголовок 1"/>
          <p:cNvSpPr>
            <a:spLocks noGrp="1"/>
          </p:cNvSpPr>
          <p:nvPr>
            <p:ph type="title" orient="vert"/>
          </p:nvPr>
        </p:nvSpPr>
        <p:spPr>
          <a:xfrm>
            <a:off x="9852633" y="274638"/>
            <a:ext cx="1422030" cy="5897561"/>
          </a:xfrm>
        </p:spPr>
        <p:txBody>
          <a:bodyPr vert="eaVert"/>
          <a:lstStyle/>
          <a:p>
            <a:r>
              <a:rPr lang="uk-UA" noProof="0" smtClean="0"/>
              <a:t>Зразок заголовка</a:t>
            </a:r>
            <a:endParaRPr lang="ru-RU" noProof="0" dirty="0"/>
          </a:p>
        </p:txBody>
      </p:sp>
      <p:sp>
        <p:nvSpPr>
          <p:cNvPr id="3" name="Вертикальный текст 2"/>
          <p:cNvSpPr>
            <a:spLocks noGrp="1"/>
          </p:cNvSpPr>
          <p:nvPr>
            <p:ph type="body" orient="vert" idx="1"/>
          </p:nvPr>
        </p:nvSpPr>
        <p:spPr>
          <a:xfrm>
            <a:off x="1117309" y="274638"/>
            <a:ext cx="8532178" cy="5897561"/>
          </a:xfrm>
        </p:spPr>
        <p:txBody>
          <a:bodyPr vert="eaVert"/>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4" name="Дата 3"/>
          <p:cNvSpPr>
            <a:spLocks noGrp="1"/>
          </p:cNvSpPr>
          <p:nvPr>
            <p:ph type="dt" sz="half" idx="10"/>
          </p:nvPr>
        </p:nvSpPr>
        <p:spPr/>
        <p:txBody>
          <a:bodyPr/>
          <a:lstStyle/>
          <a:p>
            <a:fld id="{7AECB6C2-1084-4AED-A74A-DF028B0094EA}" type="datetimeFigureOut">
              <a:rPr lang="ru-RU" noProof="0" smtClean="0"/>
              <a:pPr/>
              <a:t>12.04.2021</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591C5AD9-787D-40FA-8A4D-16A055B9AF81}" type="slidenum">
              <a:rPr lang="ru-RU" noProof="0" smtClean="0"/>
              <a:pPr/>
              <a:t>‹#›</a:t>
            </a:fld>
            <a:endParaRPr lang="ru-RU" noProof="0" dirty="0"/>
          </a:p>
        </p:txBody>
      </p:sp>
    </p:spTree>
    <p:extLst>
      <p:ext uri="{BB962C8B-B14F-4D97-AF65-F5344CB8AC3E}">
        <p14:creationId xmlns:p14="http://schemas.microsoft.com/office/powerpoint/2010/main" val="3650715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noProof="0" smtClean="0"/>
              <a:t>Зразок заголовка</a:t>
            </a:r>
            <a:endParaRPr lang="ru-RU" noProof="0" dirty="0"/>
          </a:p>
        </p:txBody>
      </p:sp>
      <p:sp>
        <p:nvSpPr>
          <p:cNvPr id="3" name="Объект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4" name="Дата 3"/>
          <p:cNvSpPr>
            <a:spLocks noGrp="1"/>
          </p:cNvSpPr>
          <p:nvPr>
            <p:ph type="dt" sz="half" idx="10"/>
          </p:nvPr>
        </p:nvSpPr>
        <p:spPr/>
        <p:txBody>
          <a:bodyPr/>
          <a:lstStyle/>
          <a:p>
            <a:fld id="{8B5A30F4-0B4E-4E4B-BC36-C30CD13F4E17}" type="datetimeFigureOut">
              <a:rPr lang="ru-RU" noProof="0" smtClean="0"/>
              <a:pPr/>
              <a:t>12.04.2021</a:t>
            </a:fld>
            <a:endParaRPr lang="ru-RU" noProof="0" dirty="0"/>
          </a:p>
        </p:txBody>
      </p:sp>
      <p:sp>
        <p:nvSpPr>
          <p:cNvPr id="5" name="Нижний колонтитул 4"/>
          <p:cNvSpPr>
            <a:spLocks noGrp="1"/>
          </p:cNvSpPr>
          <p:nvPr>
            <p:ph type="ftr" sz="quarter" idx="11"/>
          </p:nvPr>
        </p:nvSpPr>
        <p:spPr/>
        <p:txBody>
          <a:bodyPr/>
          <a:lstStyle/>
          <a:p>
            <a:endParaRPr lang="ru-RU" noProof="0" dirty="0"/>
          </a:p>
        </p:txBody>
      </p:sp>
      <p:sp>
        <p:nvSpPr>
          <p:cNvPr id="6" name="Номер слайда 5"/>
          <p:cNvSpPr>
            <a:spLocks noGrp="1"/>
          </p:cNvSpPr>
          <p:nvPr>
            <p:ph type="sldNum" sz="quarter" idx="12"/>
          </p:nvPr>
        </p:nvSpPr>
        <p:spPr/>
        <p:txBody>
          <a:bodyPr/>
          <a:lstStyle/>
          <a:p>
            <a:fld id="{DA60BA0E-20D0-4E7C-B286-26C960A6788F}" type="slidenum">
              <a:rPr lang="ru-RU" noProof="0" smtClean="0"/>
              <a:pPr/>
              <a:t>‹#›</a:t>
            </a:fld>
            <a:endParaRPr lang="ru-RU" noProof="0" dirty="0"/>
          </a:p>
        </p:txBody>
      </p:sp>
    </p:spTree>
    <p:extLst>
      <p:ext uri="{BB962C8B-B14F-4D97-AF65-F5344CB8AC3E}">
        <p14:creationId xmlns:p14="http://schemas.microsoft.com/office/powerpoint/2010/main" val="156352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auto">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2589" y="4445000"/>
            <a:ext cx="7008574" cy="1930400"/>
          </a:xfrm>
        </p:spPr>
        <p:txBody>
          <a:bodyPr anchor="t">
            <a:normAutofit/>
          </a:bodyPr>
          <a:lstStyle>
            <a:lvl1pPr algn="l">
              <a:defRPr sz="5400" b="0" cap="none" baseline="0"/>
            </a:lvl1pPr>
          </a:lstStyle>
          <a:p>
            <a:r>
              <a:rPr lang="uk-UA" noProof="0" smtClean="0"/>
              <a:t>Зразок заголовка</a:t>
            </a:r>
            <a:endParaRPr lang="ru-RU" noProof="0" dirty="0"/>
          </a:p>
        </p:txBody>
      </p:sp>
      <p:sp>
        <p:nvSpPr>
          <p:cNvPr id="3" name="Текст 2"/>
          <p:cNvSpPr>
            <a:spLocks noGrp="1"/>
          </p:cNvSpPr>
          <p:nvPr>
            <p:ph type="body" idx="1"/>
          </p:nvPr>
        </p:nvSpPr>
        <p:spPr>
          <a:xfrm>
            <a:off x="812589" y="3124200"/>
            <a:ext cx="7008574" cy="1296987"/>
          </a:xfrm>
        </p:spPr>
        <p:txBody>
          <a:bodyPr anchor="b">
            <a:normAutofit/>
          </a:bodyPr>
          <a:lstStyle>
            <a:lvl1pPr marL="0" indent="0">
              <a:spcBef>
                <a:spcPts val="0"/>
              </a:spcBef>
              <a:buNone/>
              <a:defRPr sz="2800">
                <a:solidFill>
                  <a:schemeClr val="tx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uk-UA" noProof="0" smtClean="0"/>
              <a:t>Зразок тексту</a:t>
            </a:r>
          </a:p>
        </p:txBody>
      </p:sp>
    </p:spTree>
    <p:extLst>
      <p:ext uri="{BB962C8B-B14F-4D97-AF65-F5344CB8AC3E}">
        <p14:creationId xmlns:p14="http://schemas.microsoft.com/office/powerpoint/2010/main" val="41963402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noProof="0" smtClean="0"/>
              <a:t>Зразок заголовка</a:t>
            </a:r>
            <a:endParaRPr lang="ru-RU" noProof="0" dirty="0"/>
          </a:p>
        </p:txBody>
      </p:sp>
      <p:sp>
        <p:nvSpPr>
          <p:cNvPr id="3" name="Объект 2"/>
          <p:cNvSpPr>
            <a:spLocks noGrp="1"/>
          </p:cNvSpPr>
          <p:nvPr>
            <p:ph sz="half" idx="1"/>
          </p:nvPr>
        </p:nvSpPr>
        <p:spPr>
          <a:xfrm>
            <a:off x="1117309" y="1701800"/>
            <a:ext cx="4977104" cy="4470400"/>
          </a:xfrm>
        </p:spPr>
        <p:txBody>
          <a:bodyPr>
            <a:normAutofit/>
          </a:bodyPr>
          <a:lstStyle>
            <a:lvl1pPr>
              <a:defRPr sz="2400"/>
            </a:lvl1pPr>
            <a:lvl2pPr>
              <a:defRPr sz="2000"/>
            </a:lvl2pPr>
            <a:lvl3pPr>
              <a:defRPr sz="1800"/>
            </a:lvl3pPr>
            <a:lvl4pPr>
              <a:defRPr sz="1800"/>
            </a:lvl4pPr>
            <a:lvl5pPr marL="2011328">
              <a:defRPr sz="1800"/>
            </a:lvl5pPr>
            <a:lvl6pPr marL="2011328">
              <a:defRPr sz="1800"/>
            </a:lvl6pPr>
            <a:lvl7pPr marL="2011328">
              <a:defRPr sz="1800"/>
            </a:lvl7pPr>
            <a:lvl8pPr marL="2011328">
              <a:defRPr sz="1800"/>
            </a:lvl8pPr>
            <a:lvl9pPr marL="2011328">
              <a:defRPr sz="1800"/>
            </a:lvl9pPr>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4" name="Объект 3"/>
          <p:cNvSpPr>
            <a:spLocks noGrp="1"/>
          </p:cNvSpPr>
          <p:nvPr>
            <p:ph sz="half" idx="2"/>
          </p:nvPr>
        </p:nvSpPr>
        <p:spPr>
          <a:xfrm>
            <a:off x="6297559" y="1701800"/>
            <a:ext cx="4977104" cy="4470400"/>
          </a:xfrm>
        </p:spPr>
        <p:txBody>
          <a:bodyPr>
            <a:normAutofit/>
          </a:bodyPr>
          <a:lstStyle>
            <a:lvl1pPr>
              <a:defRPr sz="2400"/>
            </a:lvl1pPr>
            <a:lvl2pPr>
              <a:defRPr sz="2000"/>
            </a:lvl2pPr>
            <a:lvl3pPr>
              <a:defRPr sz="1800"/>
            </a:lvl3pPr>
            <a:lvl4pPr>
              <a:defRPr sz="1800"/>
            </a:lvl4pPr>
            <a:lvl5pPr marL="2011328">
              <a:defRPr sz="1800"/>
            </a:lvl5pPr>
            <a:lvl6pPr marL="2011328">
              <a:defRPr sz="1800"/>
            </a:lvl6pPr>
            <a:lvl7pPr marL="2011328">
              <a:defRPr sz="1800"/>
            </a:lvl7pPr>
            <a:lvl8pPr marL="2011328">
              <a:defRPr sz="1800"/>
            </a:lvl8pPr>
            <a:lvl9pPr marL="2011328">
              <a:defRPr sz="1800"/>
            </a:lvl9pPr>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5" name="Дата 4"/>
          <p:cNvSpPr>
            <a:spLocks noGrp="1"/>
          </p:cNvSpPr>
          <p:nvPr>
            <p:ph type="dt" sz="half" idx="10"/>
          </p:nvPr>
        </p:nvSpPr>
        <p:spPr/>
        <p:txBody>
          <a:bodyPr/>
          <a:lstStyle/>
          <a:p>
            <a:fld id="{2DD204D1-F9BD-4643-8480-6EA41EB484F1}" type="datetimeFigureOut">
              <a:rPr lang="ru-RU" noProof="0" smtClean="0"/>
              <a:pPr/>
              <a:t>12.04.2021</a:t>
            </a:fld>
            <a:endParaRPr lang="ru-RU" noProof="0" dirty="0"/>
          </a:p>
        </p:txBody>
      </p:sp>
      <p:sp>
        <p:nvSpPr>
          <p:cNvPr id="6" name="Нижний колонтитул 5"/>
          <p:cNvSpPr>
            <a:spLocks noGrp="1"/>
          </p:cNvSpPr>
          <p:nvPr>
            <p:ph type="ftr" sz="quarter" idx="11"/>
          </p:nvPr>
        </p:nvSpPr>
        <p:spPr/>
        <p:txBody>
          <a:bodyPr/>
          <a:lstStyle/>
          <a:p>
            <a:endParaRPr lang="ru-RU" noProof="0" dirty="0"/>
          </a:p>
        </p:txBody>
      </p:sp>
      <p:sp>
        <p:nvSpPr>
          <p:cNvPr id="7" name="Номер слайда 6"/>
          <p:cNvSpPr>
            <a:spLocks noGrp="1"/>
          </p:cNvSpPr>
          <p:nvPr>
            <p:ph type="sldNum" sz="quarter" idx="12"/>
          </p:nvPr>
        </p:nvSpPr>
        <p:spPr/>
        <p:txBody>
          <a:bodyPr/>
          <a:lstStyle/>
          <a:p>
            <a:fld id="{EB37DED6-D4C7-42EE-AB49-D2E39E64FDE4}" type="slidenum">
              <a:rPr lang="ru-RU" noProof="0" smtClean="0"/>
              <a:pPr/>
              <a:t>‹#›</a:t>
            </a:fld>
            <a:endParaRPr lang="ru-RU" noProof="0" dirty="0"/>
          </a:p>
        </p:txBody>
      </p:sp>
    </p:spTree>
    <p:extLst>
      <p:ext uri="{BB962C8B-B14F-4D97-AF65-F5344CB8AC3E}">
        <p14:creationId xmlns:p14="http://schemas.microsoft.com/office/powerpoint/2010/main" val="3489339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noProof="0" smtClean="0"/>
              <a:t>Зразок заголовка</a:t>
            </a:r>
            <a:endParaRPr lang="ru-RU" noProof="0" dirty="0"/>
          </a:p>
        </p:txBody>
      </p:sp>
      <p:sp>
        <p:nvSpPr>
          <p:cNvPr id="3" name="Текст 2"/>
          <p:cNvSpPr>
            <a:spLocks noGrp="1"/>
          </p:cNvSpPr>
          <p:nvPr>
            <p:ph type="body" idx="1"/>
          </p:nvPr>
        </p:nvSpPr>
        <p:spPr>
          <a:xfrm>
            <a:off x="1121372" y="1608836"/>
            <a:ext cx="4973041" cy="512064"/>
          </a:xfrm>
        </p:spPr>
        <p:txBody>
          <a:bodyPr anchor="b">
            <a:noAutofit/>
          </a:bodyPr>
          <a:lstStyle>
            <a:lvl1pPr marL="0" indent="0">
              <a:spcBef>
                <a:spcPts val="0"/>
              </a:spcBef>
              <a:buNone/>
              <a:defRPr sz="24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uk-UA" noProof="0" smtClean="0"/>
              <a:t>Зразок тексту</a:t>
            </a:r>
          </a:p>
        </p:txBody>
      </p:sp>
      <p:sp>
        <p:nvSpPr>
          <p:cNvPr id="4" name="Объект 3"/>
          <p:cNvSpPr>
            <a:spLocks noGrp="1"/>
          </p:cNvSpPr>
          <p:nvPr>
            <p:ph sz="half" idx="2"/>
          </p:nvPr>
        </p:nvSpPr>
        <p:spPr>
          <a:xfrm>
            <a:off x="1117309" y="2209800"/>
            <a:ext cx="4977104" cy="3962400"/>
          </a:xfrm>
        </p:spPr>
        <p:txBody>
          <a:bodyPr>
            <a:normAutofit/>
          </a:bodyPr>
          <a:lstStyle>
            <a:lvl1pPr>
              <a:defRPr sz="2000"/>
            </a:lvl1pPr>
            <a:lvl2pPr>
              <a:defRPr sz="1800"/>
            </a:lvl2pPr>
            <a:lvl3pPr>
              <a:defRPr sz="1800"/>
            </a:lvl3pPr>
            <a:lvl4pPr>
              <a:defRPr sz="1800"/>
            </a:lvl4pPr>
            <a:lvl5pPr marL="2011328">
              <a:defRPr sz="1800"/>
            </a:lvl5pPr>
            <a:lvl6pPr marL="2011328">
              <a:defRPr sz="1800"/>
            </a:lvl6pPr>
            <a:lvl7pPr marL="2011328">
              <a:defRPr sz="1800"/>
            </a:lvl7pPr>
            <a:lvl8pPr marL="2011328">
              <a:defRPr sz="1800"/>
            </a:lvl8pPr>
            <a:lvl9pPr marL="2011328">
              <a:defRPr sz="1800"/>
            </a:lvl9pPr>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5" name="Текст 4"/>
          <p:cNvSpPr>
            <a:spLocks noGrp="1"/>
          </p:cNvSpPr>
          <p:nvPr>
            <p:ph type="body" sz="quarter" idx="3"/>
          </p:nvPr>
        </p:nvSpPr>
        <p:spPr>
          <a:xfrm>
            <a:off x="6301622" y="1608836"/>
            <a:ext cx="4973041" cy="512064"/>
          </a:xfrm>
        </p:spPr>
        <p:txBody>
          <a:bodyPr anchor="b">
            <a:noAutofit/>
          </a:bodyPr>
          <a:lstStyle>
            <a:lvl1pPr marL="0" indent="0">
              <a:spcBef>
                <a:spcPts val="0"/>
              </a:spcBef>
              <a:buNone/>
              <a:defRPr sz="24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uk-UA" noProof="0" smtClean="0"/>
              <a:t>Зразок тексту</a:t>
            </a:r>
          </a:p>
        </p:txBody>
      </p:sp>
      <p:sp>
        <p:nvSpPr>
          <p:cNvPr id="6" name="Объект 5"/>
          <p:cNvSpPr>
            <a:spLocks noGrp="1"/>
          </p:cNvSpPr>
          <p:nvPr>
            <p:ph sz="quarter" idx="4"/>
          </p:nvPr>
        </p:nvSpPr>
        <p:spPr>
          <a:xfrm>
            <a:off x="6297559" y="2209800"/>
            <a:ext cx="4977104" cy="3962400"/>
          </a:xfrm>
        </p:spPr>
        <p:txBody>
          <a:bodyPr>
            <a:normAutofit/>
          </a:bodyPr>
          <a:lstStyle>
            <a:lvl1pPr>
              <a:defRPr sz="2000"/>
            </a:lvl1pPr>
            <a:lvl2pPr>
              <a:defRPr sz="1800"/>
            </a:lvl2pPr>
            <a:lvl3pPr>
              <a:defRPr sz="1800"/>
            </a:lvl3pPr>
            <a:lvl4pPr>
              <a:defRPr sz="1800"/>
            </a:lvl4pPr>
            <a:lvl5pPr marL="2011328">
              <a:defRPr sz="1800"/>
            </a:lvl5pPr>
            <a:lvl6pPr marL="2011328">
              <a:defRPr sz="1800"/>
            </a:lvl6pPr>
            <a:lvl7pPr marL="2011328">
              <a:defRPr sz="1800"/>
            </a:lvl7pPr>
            <a:lvl8pPr marL="2011328">
              <a:defRPr sz="1800"/>
            </a:lvl8pPr>
            <a:lvl9pPr marL="2011328">
              <a:defRPr sz="1800"/>
            </a:lvl9pPr>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7" name="Дата 6"/>
          <p:cNvSpPr>
            <a:spLocks noGrp="1"/>
          </p:cNvSpPr>
          <p:nvPr>
            <p:ph type="dt" sz="half" idx="10"/>
          </p:nvPr>
        </p:nvSpPr>
        <p:spPr/>
        <p:txBody>
          <a:bodyPr/>
          <a:lstStyle/>
          <a:p>
            <a:fld id="{2DD204D1-F9BD-4643-8480-6EA41EB484F1}" type="datetimeFigureOut">
              <a:rPr lang="ru-RU" noProof="0" smtClean="0"/>
              <a:pPr/>
              <a:t>12.04.2021</a:t>
            </a:fld>
            <a:endParaRPr lang="ru-RU" noProof="0" dirty="0"/>
          </a:p>
        </p:txBody>
      </p:sp>
      <p:sp>
        <p:nvSpPr>
          <p:cNvPr id="8" name="Нижний колонтитул 7"/>
          <p:cNvSpPr>
            <a:spLocks noGrp="1"/>
          </p:cNvSpPr>
          <p:nvPr>
            <p:ph type="ftr" sz="quarter" idx="11"/>
          </p:nvPr>
        </p:nvSpPr>
        <p:spPr/>
        <p:txBody>
          <a:bodyPr/>
          <a:lstStyle/>
          <a:p>
            <a:endParaRPr lang="ru-RU" noProof="0" dirty="0"/>
          </a:p>
        </p:txBody>
      </p:sp>
      <p:sp>
        <p:nvSpPr>
          <p:cNvPr id="9" name="Номер слайда 8"/>
          <p:cNvSpPr>
            <a:spLocks noGrp="1"/>
          </p:cNvSpPr>
          <p:nvPr>
            <p:ph type="sldNum" sz="quarter" idx="12"/>
          </p:nvPr>
        </p:nvSpPr>
        <p:spPr/>
        <p:txBody>
          <a:bodyPr/>
          <a:lstStyle/>
          <a:p>
            <a:fld id="{EB37DED6-D4C7-42EE-AB49-D2E39E64FDE4}" type="slidenum">
              <a:rPr lang="ru-RU" noProof="0" smtClean="0"/>
              <a:pPr/>
              <a:t>‹#›</a:t>
            </a:fld>
            <a:endParaRPr lang="ru-RU" noProof="0" dirty="0"/>
          </a:p>
        </p:txBody>
      </p:sp>
    </p:spTree>
    <p:extLst>
      <p:ext uri="{BB962C8B-B14F-4D97-AF65-F5344CB8AC3E}">
        <p14:creationId xmlns:p14="http://schemas.microsoft.com/office/powerpoint/2010/main" val="355283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noProof="0" smtClean="0"/>
              <a:t>Зразок заголовка</a:t>
            </a:r>
            <a:endParaRPr lang="ru-RU" noProof="0" dirty="0"/>
          </a:p>
        </p:txBody>
      </p:sp>
      <p:sp>
        <p:nvSpPr>
          <p:cNvPr id="3" name="Дата 2"/>
          <p:cNvSpPr>
            <a:spLocks noGrp="1"/>
          </p:cNvSpPr>
          <p:nvPr>
            <p:ph type="dt" sz="half" idx="10"/>
          </p:nvPr>
        </p:nvSpPr>
        <p:spPr/>
        <p:txBody>
          <a:bodyPr/>
          <a:lstStyle/>
          <a:p>
            <a:fld id="{2DD204D1-F9BD-4643-8480-6EA41EB484F1}" type="datetimeFigureOut">
              <a:rPr lang="ru-RU" noProof="0" smtClean="0"/>
              <a:pPr/>
              <a:t>12.04.2021</a:t>
            </a:fld>
            <a:endParaRPr lang="ru-RU" noProof="0" dirty="0"/>
          </a:p>
        </p:txBody>
      </p:sp>
      <p:sp>
        <p:nvSpPr>
          <p:cNvPr id="4" name="Нижний колонтитул 3"/>
          <p:cNvSpPr>
            <a:spLocks noGrp="1"/>
          </p:cNvSpPr>
          <p:nvPr>
            <p:ph type="ftr" sz="quarter" idx="11"/>
          </p:nvPr>
        </p:nvSpPr>
        <p:spPr/>
        <p:txBody>
          <a:bodyPr/>
          <a:lstStyle/>
          <a:p>
            <a:endParaRPr lang="ru-RU" noProof="0" dirty="0"/>
          </a:p>
        </p:txBody>
      </p:sp>
      <p:sp>
        <p:nvSpPr>
          <p:cNvPr id="5" name="Номер слайда 4"/>
          <p:cNvSpPr>
            <a:spLocks noGrp="1"/>
          </p:cNvSpPr>
          <p:nvPr>
            <p:ph type="sldNum" sz="quarter" idx="12"/>
          </p:nvPr>
        </p:nvSpPr>
        <p:spPr/>
        <p:txBody>
          <a:bodyPr/>
          <a:lstStyle/>
          <a:p>
            <a:fld id="{EB37DED6-D4C7-42EE-AB49-D2E39E64FDE4}" type="slidenum">
              <a:rPr lang="ru-RU" noProof="0" smtClean="0"/>
              <a:pPr/>
              <a:t>‹#›</a:t>
            </a:fld>
            <a:endParaRPr lang="ru-RU" noProof="0" dirty="0"/>
          </a:p>
        </p:txBody>
      </p:sp>
    </p:spTree>
    <p:extLst>
      <p:ext uri="{BB962C8B-B14F-4D97-AF65-F5344CB8AC3E}">
        <p14:creationId xmlns:p14="http://schemas.microsoft.com/office/powerpoint/2010/main" val="3516763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D204D1-F9BD-4643-8480-6EA41EB484F1}" type="datetimeFigureOut">
              <a:rPr lang="ru-RU" noProof="0" smtClean="0"/>
              <a:pPr/>
              <a:t>12.04.2021</a:t>
            </a:fld>
            <a:endParaRPr lang="ru-RU" noProof="0" dirty="0"/>
          </a:p>
        </p:txBody>
      </p:sp>
      <p:sp>
        <p:nvSpPr>
          <p:cNvPr id="3" name="Нижний колонтитул 2"/>
          <p:cNvSpPr>
            <a:spLocks noGrp="1"/>
          </p:cNvSpPr>
          <p:nvPr>
            <p:ph type="ftr" sz="quarter" idx="11"/>
          </p:nvPr>
        </p:nvSpPr>
        <p:spPr/>
        <p:txBody>
          <a:bodyPr/>
          <a:lstStyle/>
          <a:p>
            <a:endParaRPr lang="ru-RU" noProof="0" dirty="0"/>
          </a:p>
        </p:txBody>
      </p:sp>
      <p:sp>
        <p:nvSpPr>
          <p:cNvPr id="4" name="Номер слайда 3"/>
          <p:cNvSpPr>
            <a:spLocks noGrp="1"/>
          </p:cNvSpPr>
          <p:nvPr>
            <p:ph type="sldNum" sz="quarter" idx="12"/>
          </p:nvPr>
        </p:nvSpPr>
        <p:spPr/>
        <p:txBody>
          <a:bodyPr/>
          <a:lstStyle/>
          <a:p>
            <a:fld id="{EB37DED6-D4C7-42EE-AB49-D2E39E64FDE4}" type="slidenum">
              <a:rPr lang="ru-RU" noProof="0" smtClean="0"/>
              <a:pPr/>
              <a:t>‹#›</a:t>
            </a:fld>
            <a:endParaRPr lang="ru-RU" noProof="0" dirty="0"/>
          </a:p>
        </p:txBody>
      </p:sp>
    </p:spTree>
    <p:extLst>
      <p:ext uri="{BB962C8B-B14F-4D97-AF65-F5344CB8AC3E}">
        <p14:creationId xmlns:p14="http://schemas.microsoft.com/office/powerpoint/2010/main" val="2068731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3961368" y="0"/>
            <a:ext cx="7922736"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ru-RU" noProof="0" dirty="0"/>
          </a:p>
        </p:txBody>
      </p:sp>
      <p:sp>
        <p:nvSpPr>
          <p:cNvPr id="2" name="Заголовок 1"/>
          <p:cNvSpPr>
            <a:spLocks noGrp="1"/>
          </p:cNvSpPr>
          <p:nvPr>
            <p:ph type="title"/>
          </p:nvPr>
        </p:nvSpPr>
        <p:spPr>
          <a:xfrm>
            <a:off x="304721" y="1701800"/>
            <a:ext cx="3351927" cy="2844800"/>
          </a:xfrm>
        </p:spPr>
        <p:txBody>
          <a:bodyPr anchor="b">
            <a:normAutofit/>
          </a:bodyPr>
          <a:lstStyle>
            <a:lvl1pPr algn="l">
              <a:defRPr sz="2000" b="1"/>
            </a:lvl1pPr>
          </a:lstStyle>
          <a:p>
            <a:r>
              <a:rPr lang="uk-UA" noProof="0" smtClean="0"/>
              <a:t>Зразок заголовка</a:t>
            </a:r>
            <a:endParaRPr lang="ru-RU" noProof="0" dirty="0"/>
          </a:p>
        </p:txBody>
      </p:sp>
      <p:sp>
        <p:nvSpPr>
          <p:cNvPr id="3" name="Объект 2"/>
          <p:cNvSpPr>
            <a:spLocks noGrp="1"/>
          </p:cNvSpPr>
          <p:nvPr>
            <p:ph idx="1"/>
          </p:nvPr>
        </p:nvSpPr>
        <p:spPr>
          <a:xfrm>
            <a:off x="4469236" y="482600"/>
            <a:ext cx="6805427" cy="5892800"/>
          </a:xfrm>
        </p:spPr>
        <p:txBody>
          <a:bodyPr>
            <a:normAutofit/>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ru-RU" noProof="0" dirty="0"/>
          </a:p>
        </p:txBody>
      </p:sp>
      <p:sp>
        <p:nvSpPr>
          <p:cNvPr id="4" name="Текст 3"/>
          <p:cNvSpPr>
            <a:spLocks noGrp="1"/>
          </p:cNvSpPr>
          <p:nvPr>
            <p:ph type="body" sz="half" idx="2"/>
          </p:nvPr>
        </p:nvSpPr>
        <p:spPr>
          <a:xfrm>
            <a:off x="304721" y="4648200"/>
            <a:ext cx="3351927" cy="1727200"/>
          </a:xfrm>
        </p:spPr>
        <p:txBody>
          <a:bodyPr>
            <a:normAutofit/>
          </a:bodyPr>
          <a:lstStyle>
            <a:lvl1pPr marL="0" indent="0">
              <a:spcBef>
                <a:spcPts val="1200"/>
              </a:spcBef>
              <a:buNone/>
              <a:defRPr sz="16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uk-UA" noProof="0" smtClean="0"/>
              <a:t>Зразок тексту</a:t>
            </a:r>
          </a:p>
        </p:txBody>
      </p:sp>
      <p:sp>
        <p:nvSpPr>
          <p:cNvPr id="5" name="Дата 4"/>
          <p:cNvSpPr>
            <a:spLocks noGrp="1"/>
          </p:cNvSpPr>
          <p:nvPr>
            <p:ph type="dt" sz="half" idx="10"/>
          </p:nvPr>
        </p:nvSpPr>
        <p:spPr/>
        <p:txBody>
          <a:bodyPr/>
          <a:lstStyle/>
          <a:p>
            <a:fld id="{126BF754-515F-40B9-8D24-D54D5825B3D0}" type="datetimeFigureOut">
              <a:rPr lang="ru-RU" noProof="0" smtClean="0"/>
              <a:pPr/>
              <a:t>12.04.2021</a:t>
            </a:fld>
            <a:endParaRPr lang="ru-RU" noProof="0" dirty="0"/>
          </a:p>
        </p:txBody>
      </p:sp>
      <p:sp>
        <p:nvSpPr>
          <p:cNvPr id="6" name="Нижний колонтитул 5"/>
          <p:cNvSpPr>
            <a:spLocks noGrp="1"/>
          </p:cNvSpPr>
          <p:nvPr>
            <p:ph type="ftr" sz="quarter" idx="11"/>
          </p:nvPr>
        </p:nvSpPr>
        <p:spPr/>
        <p:txBody>
          <a:bodyPr/>
          <a:lstStyle/>
          <a:p>
            <a:endParaRPr lang="ru-RU" noProof="0" dirty="0"/>
          </a:p>
        </p:txBody>
      </p:sp>
      <p:sp>
        <p:nvSpPr>
          <p:cNvPr id="7" name="Номер слайда 6"/>
          <p:cNvSpPr>
            <a:spLocks noGrp="1"/>
          </p:cNvSpPr>
          <p:nvPr>
            <p:ph type="sldNum" sz="quarter" idx="12"/>
          </p:nvPr>
        </p:nvSpPr>
        <p:spPr/>
        <p:txBody>
          <a:bodyPr/>
          <a:lstStyle/>
          <a:p>
            <a:fld id="{2DFBB78A-01B4-41F2-96B0-677A4A282832}" type="slidenum">
              <a:rPr lang="ru-RU" noProof="0" smtClean="0"/>
              <a:pPr/>
              <a:t>‹#›</a:t>
            </a:fld>
            <a:endParaRPr lang="ru-RU" noProof="0" dirty="0"/>
          </a:p>
        </p:txBody>
      </p:sp>
    </p:spTree>
    <p:extLst>
      <p:ext uri="{BB962C8B-B14F-4D97-AF65-F5344CB8AC3E}">
        <p14:creationId xmlns:p14="http://schemas.microsoft.com/office/powerpoint/2010/main" val="196807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2082258" y="0"/>
            <a:ext cx="8024310"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ru-RU" noProof="0" dirty="0"/>
          </a:p>
        </p:txBody>
      </p:sp>
      <p:sp>
        <p:nvSpPr>
          <p:cNvPr id="2" name="Заголовок 1"/>
          <p:cNvSpPr>
            <a:spLocks noGrp="1"/>
          </p:cNvSpPr>
          <p:nvPr>
            <p:ph type="title"/>
          </p:nvPr>
        </p:nvSpPr>
        <p:spPr>
          <a:xfrm>
            <a:off x="2437765" y="4800600"/>
            <a:ext cx="7313295" cy="762000"/>
          </a:xfrm>
        </p:spPr>
        <p:txBody>
          <a:bodyPr anchor="b">
            <a:normAutofit/>
          </a:bodyPr>
          <a:lstStyle>
            <a:lvl1pPr algn="l">
              <a:defRPr sz="2000" b="1"/>
            </a:lvl1pPr>
          </a:lstStyle>
          <a:p>
            <a:r>
              <a:rPr lang="uk-UA" noProof="0" smtClean="0"/>
              <a:t>Зразок заголовка</a:t>
            </a:r>
            <a:endParaRPr lang="ru-RU" noProof="0" dirty="0"/>
          </a:p>
        </p:txBody>
      </p:sp>
      <p:sp>
        <p:nvSpPr>
          <p:cNvPr id="3" name="Рисунок 2"/>
          <p:cNvSpPr>
            <a:spLocks noGrp="1"/>
          </p:cNvSpPr>
          <p:nvPr>
            <p:ph type="pic" idx="1"/>
          </p:nvPr>
        </p:nvSpPr>
        <p:spPr>
          <a:xfrm>
            <a:off x="2437765" y="279401"/>
            <a:ext cx="7313295" cy="4448175"/>
          </a:xfrm>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uk-UA" noProof="0" smtClean="0"/>
              <a:t>Клацніть піктограму, щоб додати зображення</a:t>
            </a:r>
            <a:endParaRPr lang="ru-RU" noProof="0" dirty="0"/>
          </a:p>
        </p:txBody>
      </p:sp>
      <p:sp>
        <p:nvSpPr>
          <p:cNvPr id="4" name="Текст 3"/>
          <p:cNvSpPr>
            <a:spLocks noGrp="1"/>
          </p:cNvSpPr>
          <p:nvPr>
            <p:ph type="body" sz="half" idx="2"/>
          </p:nvPr>
        </p:nvSpPr>
        <p:spPr>
          <a:xfrm>
            <a:off x="2437765" y="5562600"/>
            <a:ext cx="7313295" cy="812800"/>
          </a:xfrm>
        </p:spPr>
        <p:txBody>
          <a:bodyPr>
            <a:normAutofit/>
          </a:bodyPr>
          <a:lstStyle>
            <a:lvl1pPr marL="0" indent="0">
              <a:spcBef>
                <a:spcPts val="0"/>
              </a:spcBef>
              <a:buNone/>
              <a:defRPr sz="16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uk-UA" noProof="0" smtClean="0"/>
              <a:t>Зразок тексту</a:t>
            </a:r>
          </a:p>
        </p:txBody>
      </p:sp>
      <p:sp>
        <p:nvSpPr>
          <p:cNvPr id="5" name="Дата 4"/>
          <p:cNvSpPr>
            <a:spLocks noGrp="1"/>
          </p:cNvSpPr>
          <p:nvPr>
            <p:ph type="dt" sz="half" idx="10"/>
          </p:nvPr>
        </p:nvSpPr>
        <p:spPr/>
        <p:txBody>
          <a:bodyPr/>
          <a:lstStyle/>
          <a:p>
            <a:fld id="{126BF754-515F-40B9-8D24-D54D5825B3D0}" type="datetimeFigureOut">
              <a:rPr lang="ru-RU" noProof="0" smtClean="0"/>
              <a:pPr/>
              <a:t>12.04.2021</a:t>
            </a:fld>
            <a:endParaRPr lang="ru-RU" noProof="0" dirty="0"/>
          </a:p>
        </p:txBody>
      </p:sp>
      <p:sp>
        <p:nvSpPr>
          <p:cNvPr id="6" name="Нижний колонтитул 5"/>
          <p:cNvSpPr>
            <a:spLocks noGrp="1"/>
          </p:cNvSpPr>
          <p:nvPr>
            <p:ph type="ftr" sz="quarter" idx="11"/>
          </p:nvPr>
        </p:nvSpPr>
        <p:spPr/>
        <p:txBody>
          <a:bodyPr/>
          <a:lstStyle/>
          <a:p>
            <a:endParaRPr lang="ru-RU" noProof="0" dirty="0"/>
          </a:p>
        </p:txBody>
      </p:sp>
      <p:sp>
        <p:nvSpPr>
          <p:cNvPr id="7" name="Номер слайда 6"/>
          <p:cNvSpPr>
            <a:spLocks noGrp="1"/>
          </p:cNvSpPr>
          <p:nvPr>
            <p:ph type="sldNum" sz="quarter" idx="12"/>
          </p:nvPr>
        </p:nvSpPr>
        <p:spPr/>
        <p:txBody>
          <a:bodyPr/>
          <a:lstStyle/>
          <a:p>
            <a:fld id="{2DFBB78A-01B4-41F2-96B0-677A4A282832}" type="slidenum">
              <a:rPr lang="ru-RU" noProof="0" smtClean="0"/>
              <a:pPr/>
              <a:t>‹#›</a:t>
            </a:fld>
            <a:endParaRPr lang="ru-RU" noProof="0" dirty="0"/>
          </a:p>
        </p:txBody>
      </p:sp>
    </p:spTree>
    <p:extLst>
      <p:ext uri="{BB962C8B-B14F-4D97-AF65-F5344CB8AC3E}">
        <p14:creationId xmlns:p14="http://schemas.microsoft.com/office/powerpoint/2010/main" val="1221337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Прямоугольник 8"/>
          <p:cNvSpPr/>
          <p:nvPr/>
        </p:nvSpPr>
        <p:spPr>
          <a:xfrm>
            <a:off x="304721" y="0"/>
            <a:ext cx="11579384"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ru-RU" noProof="0" dirty="0"/>
          </a:p>
        </p:txBody>
      </p:sp>
      <p:sp>
        <p:nvSpPr>
          <p:cNvPr id="2" name="Заголовок 1"/>
          <p:cNvSpPr>
            <a:spLocks noGrp="1"/>
          </p:cNvSpPr>
          <p:nvPr>
            <p:ph type="title"/>
          </p:nvPr>
        </p:nvSpPr>
        <p:spPr>
          <a:xfrm>
            <a:off x="1117309" y="76200"/>
            <a:ext cx="10157354" cy="1397000"/>
          </a:xfrm>
          <a:prstGeom prst="rect">
            <a:avLst/>
          </a:prstGeom>
        </p:spPr>
        <p:txBody>
          <a:bodyPr vert="horz" lIns="121899" tIns="60949" rIns="121899" bIns="60949" rtlCol="0" anchor="b">
            <a:normAutofit/>
          </a:bodyPr>
          <a:lstStyle/>
          <a:p>
            <a:r>
              <a:rPr lang="ru-RU" noProof="0" dirty="0" smtClean="0"/>
              <a:t>Образец заголовка</a:t>
            </a:r>
            <a:endParaRPr lang="ru-RU" noProof="0" dirty="0"/>
          </a:p>
        </p:txBody>
      </p:sp>
      <p:sp>
        <p:nvSpPr>
          <p:cNvPr id="3" name="Текст 2"/>
          <p:cNvSpPr>
            <a:spLocks noGrp="1"/>
          </p:cNvSpPr>
          <p:nvPr>
            <p:ph type="body" idx="1"/>
          </p:nvPr>
        </p:nvSpPr>
        <p:spPr>
          <a:xfrm>
            <a:off x="1117309" y="1701800"/>
            <a:ext cx="10157354" cy="4470400"/>
          </a:xfrm>
          <a:prstGeom prst="rect">
            <a:avLst/>
          </a:prstGeom>
        </p:spPr>
        <p:txBody>
          <a:bodyPr vert="horz" lIns="121899" tIns="60949" rIns="121899" bIns="60949" rtlCol="0">
            <a:normAutofit/>
          </a:bodyPr>
          <a:lstStyle/>
          <a:p>
            <a:pPr lvl="0"/>
            <a:r>
              <a:rPr lang="ru-RU" noProof="0" dirty="0" smtClean="0"/>
              <a:t>Образец текста</a:t>
            </a:r>
          </a:p>
          <a:p>
            <a:pPr lvl="1"/>
            <a:r>
              <a:rPr lang="ru-RU" noProof="0" dirty="0" smtClean="0"/>
              <a:t>Второй уровень</a:t>
            </a:r>
          </a:p>
          <a:p>
            <a:pPr lvl="2"/>
            <a:r>
              <a:rPr lang="ru-RU" noProof="0" dirty="0" smtClean="0"/>
              <a:t>Третий уровень</a:t>
            </a:r>
          </a:p>
          <a:p>
            <a:pPr lvl="3"/>
            <a:r>
              <a:rPr lang="ru-RU" noProof="0" dirty="0" smtClean="0"/>
              <a:t>Четвертый уровень</a:t>
            </a:r>
          </a:p>
          <a:p>
            <a:pPr lvl="4"/>
            <a:r>
              <a:rPr lang="ru-RU" noProof="0" dirty="0" smtClean="0"/>
              <a:t>Пятый уровень</a:t>
            </a:r>
            <a:endParaRPr lang="ru-RU" noProof="0" dirty="0"/>
          </a:p>
        </p:txBody>
      </p:sp>
      <p:sp>
        <p:nvSpPr>
          <p:cNvPr id="4" name="Дата 3"/>
          <p:cNvSpPr>
            <a:spLocks noGrp="1"/>
          </p:cNvSpPr>
          <p:nvPr>
            <p:ph type="dt" sz="half" idx="2"/>
          </p:nvPr>
        </p:nvSpPr>
        <p:spPr>
          <a:xfrm>
            <a:off x="1117309" y="6400801"/>
            <a:ext cx="2742486" cy="320675"/>
          </a:xfrm>
          <a:prstGeom prst="rect">
            <a:avLst/>
          </a:prstGeom>
        </p:spPr>
        <p:txBody>
          <a:bodyPr vert="horz" lIns="121899" tIns="60949" rIns="121899" bIns="60949" rtlCol="0" anchor="b"/>
          <a:lstStyle>
            <a:lvl1pPr algn="l">
              <a:defRPr sz="1200">
                <a:solidFill>
                  <a:schemeClr val="tx2">
                    <a:lumMod val="50000"/>
                    <a:lumOff val="50000"/>
                  </a:schemeClr>
                </a:solidFill>
              </a:defRPr>
            </a:lvl1pPr>
          </a:lstStyle>
          <a:p>
            <a:fld id="{2DD204D1-F9BD-4643-8480-6EA41EB484F1}" type="datetimeFigureOut">
              <a:rPr lang="ru-RU" noProof="0" smtClean="0"/>
              <a:pPr/>
              <a:t>12.04.2021</a:t>
            </a:fld>
            <a:endParaRPr lang="ru-RU" noProof="0" dirty="0"/>
          </a:p>
        </p:txBody>
      </p:sp>
      <p:sp>
        <p:nvSpPr>
          <p:cNvPr id="5" name="Нижний колонтитул 4"/>
          <p:cNvSpPr>
            <a:spLocks noGrp="1"/>
          </p:cNvSpPr>
          <p:nvPr>
            <p:ph type="ftr" sz="quarter" idx="3"/>
          </p:nvPr>
        </p:nvSpPr>
        <p:spPr>
          <a:xfrm>
            <a:off x="3907842" y="6400801"/>
            <a:ext cx="6216301" cy="320675"/>
          </a:xfrm>
          <a:prstGeom prst="rect">
            <a:avLst/>
          </a:prstGeom>
        </p:spPr>
        <p:txBody>
          <a:bodyPr vert="horz" lIns="121899" tIns="60949" rIns="121899" bIns="60949" rtlCol="0" anchor="b"/>
          <a:lstStyle>
            <a:lvl1pPr algn="ctr">
              <a:defRPr sz="1200">
                <a:solidFill>
                  <a:schemeClr val="tx2">
                    <a:lumMod val="50000"/>
                    <a:lumOff val="50000"/>
                  </a:schemeClr>
                </a:solidFill>
              </a:defRPr>
            </a:lvl1pPr>
          </a:lstStyle>
          <a:p>
            <a:endParaRPr lang="ru-RU" noProof="0" dirty="0"/>
          </a:p>
        </p:txBody>
      </p:sp>
      <p:sp>
        <p:nvSpPr>
          <p:cNvPr id="6" name="Номер слайда 5"/>
          <p:cNvSpPr>
            <a:spLocks noGrp="1"/>
          </p:cNvSpPr>
          <p:nvPr>
            <p:ph type="sldNum" sz="quarter" idx="4"/>
          </p:nvPr>
        </p:nvSpPr>
        <p:spPr>
          <a:xfrm>
            <a:off x="10167146" y="6400801"/>
            <a:ext cx="1107518" cy="320675"/>
          </a:xfrm>
          <a:prstGeom prst="rect">
            <a:avLst/>
          </a:prstGeom>
        </p:spPr>
        <p:txBody>
          <a:bodyPr vert="horz" lIns="121899" tIns="60949" rIns="121899" bIns="60949" rtlCol="0" anchor="b"/>
          <a:lstStyle>
            <a:lvl1pPr algn="r">
              <a:defRPr sz="1200">
                <a:solidFill>
                  <a:schemeClr val="tx2">
                    <a:lumMod val="50000"/>
                    <a:lumOff val="50000"/>
                  </a:schemeClr>
                </a:solidFill>
              </a:defRPr>
            </a:lvl1pPr>
          </a:lstStyle>
          <a:p>
            <a:fld id="{EB37DED6-D4C7-42EE-AB49-D2E39E64FDE4}" type="slidenum">
              <a:rPr lang="ru-RU" noProof="0" smtClean="0"/>
              <a:pPr/>
              <a:t>‹#›</a:t>
            </a:fld>
            <a:endParaRPr lang="ru-RU" noProof="0" dirty="0"/>
          </a:p>
        </p:txBody>
      </p:sp>
    </p:spTree>
    <p:extLst>
      <p:ext uri="{BB962C8B-B14F-4D97-AF65-F5344CB8AC3E}">
        <p14:creationId xmlns:p14="http://schemas.microsoft.com/office/powerpoint/2010/main" val="1544047913"/>
      </p:ext>
    </p:extLst>
  </p:cSld>
  <p:clrMap bg1="lt1" tx1="dk1" bg2="lt2" tx2="dk2" accent1="accent1" accent2="accent2" accent3="accent3" accent4="accent4" accent5="accent5" accent6="accent6" hlink="hlink" folHlink="folHlink"/>
  <p:sldLayoutIdLst>
    <p:sldLayoutId id="2147483661" r:id="rId1"/>
    <p:sldLayoutId id="2147483679" r:id="rId2"/>
    <p:sldLayoutId id="2147483663" r:id="rId3"/>
    <p:sldLayoutId id="2147483664" r:id="rId4"/>
    <p:sldLayoutId id="2147483665" r:id="rId5"/>
    <p:sldLayoutId id="2147483666" r:id="rId6"/>
    <p:sldLayoutId id="2147483667" r:id="rId7"/>
    <p:sldLayoutId id="2147483675" r:id="rId8"/>
    <p:sldLayoutId id="2147483676" r:id="rId9"/>
    <p:sldLayoutId id="2147483677" r:id="rId10"/>
    <p:sldLayoutId id="214748367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1218987" rtl="0" eaLnBrk="1" latinLnBrk="0" hangingPunct="1">
        <a:lnSpc>
          <a:spcPct val="85000"/>
        </a:lnSpc>
        <a:spcBef>
          <a:spcPct val="0"/>
        </a:spcBef>
        <a:buNone/>
        <a:tabLst/>
        <a:defRPr sz="4400" kern="1200" cap="none" baseline="0">
          <a:solidFill>
            <a:schemeClr val="tx1"/>
          </a:solidFill>
          <a:latin typeface="+mj-lt"/>
          <a:ea typeface="+mj-ea"/>
          <a:cs typeface="+mj-cs"/>
        </a:defRPr>
      </a:lvl1pPr>
    </p:titleStyle>
    <p:bodyStyle>
      <a:lvl1pPr marL="304747" indent="-304747" algn="l" defTabSz="1218987" rtl="0" eaLnBrk="1" latinLnBrk="0" hangingPunct="1">
        <a:lnSpc>
          <a:spcPct val="95000"/>
        </a:lnSpc>
        <a:spcBef>
          <a:spcPts val="1866"/>
        </a:spcBef>
        <a:buSzPct val="100000"/>
        <a:buFont typeface="Arial" pitchFamily="34" charset="0"/>
        <a:buChar char="•"/>
        <a:defRPr sz="2400" kern="1200">
          <a:solidFill>
            <a:schemeClr val="tx1"/>
          </a:solidFill>
          <a:latin typeface="+mn-lt"/>
          <a:ea typeface="+mn-ea"/>
          <a:cs typeface="+mn-cs"/>
        </a:defRPr>
      </a:lvl1pPr>
      <a:lvl2pPr marL="731392" indent="-304747" algn="l" defTabSz="1218987" rtl="0" eaLnBrk="1" latinLnBrk="0" hangingPunct="1">
        <a:lnSpc>
          <a:spcPct val="95000"/>
        </a:lnSpc>
        <a:spcBef>
          <a:spcPts val="1066"/>
        </a:spcBef>
        <a:buSzPct val="100000"/>
        <a:buFont typeface="Century Gothic" pitchFamily="34" charset="0"/>
        <a:buChar char="–"/>
        <a:defRPr sz="2000" kern="1200">
          <a:solidFill>
            <a:schemeClr val="tx1"/>
          </a:solidFill>
          <a:latin typeface="+mn-lt"/>
          <a:ea typeface="+mn-ea"/>
          <a:cs typeface="+mn-cs"/>
        </a:defRPr>
      </a:lvl2pPr>
      <a:lvl3pPr marL="1158037" indent="-304747" algn="l" defTabSz="1218987" rtl="0" eaLnBrk="1" latinLnBrk="0" hangingPunct="1">
        <a:lnSpc>
          <a:spcPct val="95000"/>
        </a:lnSpc>
        <a:spcBef>
          <a:spcPts val="1066"/>
        </a:spcBef>
        <a:buSzPct val="100000"/>
        <a:buFont typeface="Century Gothic" pitchFamily="34" charset="0"/>
        <a:buChar char="–"/>
        <a:defRPr sz="1800" kern="1200">
          <a:solidFill>
            <a:schemeClr val="tx1"/>
          </a:solidFill>
          <a:latin typeface="+mn-lt"/>
          <a:ea typeface="+mn-ea"/>
          <a:cs typeface="+mn-cs"/>
        </a:defRPr>
      </a:lvl3pPr>
      <a:lvl4pPr marL="1584683" indent="-304747" algn="l" defTabSz="1218987" rtl="0" eaLnBrk="1" latinLnBrk="0" hangingPunct="1">
        <a:lnSpc>
          <a:spcPct val="95000"/>
        </a:lnSpc>
        <a:spcBef>
          <a:spcPts val="1066"/>
        </a:spcBef>
        <a:buSzPct val="100000"/>
        <a:buFont typeface="Century Gothic" pitchFamily="34" charset="0"/>
        <a:buChar char="–"/>
        <a:defRPr sz="1800" kern="1200">
          <a:solidFill>
            <a:schemeClr val="tx1"/>
          </a:solidFill>
          <a:latin typeface="+mn-lt"/>
          <a:ea typeface="+mn-ea"/>
          <a:cs typeface="+mn-cs"/>
        </a:defRPr>
      </a:lvl4pPr>
      <a:lvl5pPr marL="2011328" indent="-304747" algn="l" defTabSz="1218987" rtl="0" eaLnBrk="1" latinLnBrk="0" hangingPunct="1">
        <a:lnSpc>
          <a:spcPct val="95000"/>
        </a:lnSpc>
        <a:spcBef>
          <a:spcPts val="1066"/>
        </a:spcBef>
        <a:buSzPct val="100000"/>
        <a:buFont typeface="Century Gothic" pitchFamily="34" charset="0"/>
        <a:buChar char="–"/>
        <a:defRPr sz="1800" kern="1200">
          <a:solidFill>
            <a:schemeClr val="tx1"/>
          </a:solidFill>
          <a:latin typeface="+mn-lt"/>
          <a:ea typeface="+mn-ea"/>
          <a:cs typeface="+mn-cs"/>
        </a:defRPr>
      </a:lvl5pPr>
      <a:lvl6pPr marL="2437973"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6pPr>
      <a:lvl7pPr marL="2864619"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7pPr>
      <a:lvl8pPr marL="3291264"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8pPr>
      <a:lvl9pPr marL="3778859"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37024" y="2143116"/>
            <a:ext cx="7008574" cy="1714512"/>
          </a:xfrm>
        </p:spPr>
        <p:txBody>
          <a:bodyPr/>
          <a:lstStyle/>
          <a:p>
            <a:pPr algn="ctr" defTabSz="1216152">
              <a:lnSpc>
                <a:spcPct val="90000"/>
              </a:lnSpc>
              <a:spcBef>
                <a:spcPts val="0"/>
              </a:spcBef>
              <a:buNone/>
            </a:pPr>
            <a:r>
              <a:rPr lang="uk-UA" sz="8000" b="1" i="0" baseline="0" dirty="0" smtClean="0">
                <a:solidFill>
                  <a:srgbClr val="374C81"/>
                </a:solidFill>
                <a:latin typeface="Century Gothic"/>
                <a:ea typeface="+mj-ea"/>
                <a:cs typeface="+mj-cs"/>
              </a:rPr>
              <a:t>ФІЗИКА</a:t>
            </a:r>
            <a:r>
              <a:rPr lang="uk-UA" sz="5400" b="0" i="0" baseline="0" dirty="0" smtClean="0">
                <a:solidFill>
                  <a:srgbClr val="374C81"/>
                </a:solidFill>
                <a:latin typeface="Century Gothic"/>
                <a:ea typeface="+mj-ea"/>
                <a:cs typeface="+mj-cs"/>
              </a:rPr>
              <a:t/>
            </a:r>
            <a:br>
              <a:rPr lang="uk-UA" sz="5400" b="0" i="0" baseline="0" dirty="0" smtClean="0">
                <a:solidFill>
                  <a:srgbClr val="374C81"/>
                </a:solidFill>
                <a:latin typeface="Century Gothic"/>
                <a:ea typeface="+mj-ea"/>
                <a:cs typeface="+mj-cs"/>
              </a:rPr>
            </a:br>
            <a:endParaRPr lang="uk-UA" sz="2800" b="0" i="0" baseline="0" dirty="0">
              <a:solidFill>
                <a:schemeClr val="accent4">
                  <a:lumMod val="50000"/>
                </a:schemeClr>
              </a:solidFill>
              <a:latin typeface="Century Gothic"/>
              <a:ea typeface="+mj-ea"/>
              <a:cs typeface="+mj-cs"/>
            </a:endParaRPr>
          </a:p>
        </p:txBody>
      </p:sp>
      <p:sp>
        <p:nvSpPr>
          <p:cNvPr id="3" name="Подзаголовок 2"/>
          <p:cNvSpPr>
            <a:spLocks noGrp="1"/>
          </p:cNvSpPr>
          <p:nvPr>
            <p:ph type="subTitle" idx="1"/>
          </p:nvPr>
        </p:nvSpPr>
        <p:spPr>
          <a:xfrm>
            <a:off x="4268918" y="3370822"/>
            <a:ext cx="7008574" cy="1244600"/>
          </a:xfrm>
        </p:spPr>
        <p:txBody>
          <a:bodyPr>
            <a:normAutofit lnSpcReduction="10000"/>
          </a:bodyPr>
          <a:lstStyle/>
          <a:p>
            <a:pPr algn="ctr"/>
            <a:r>
              <a:rPr lang="uk-UA" dirty="0" smtClean="0">
                <a:solidFill>
                  <a:schemeClr val="accent4">
                    <a:lumMod val="50000"/>
                  </a:schemeClr>
                </a:solidFill>
              </a:rPr>
              <a:t>Нормативне забезпечення викладання фізики в основній та старшій школі</a:t>
            </a:r>
            <a:endParaRPr lang="ru-RU" sz="2800" b="0" i="0" dirty="0">
              <a:solidFill>
                <a:srgbClr val="374C81"/>
              </a:solidFill>
            </a:endParaRPr>
          </a:p>
        </p:txBody>
      </p:sp>
      <p:sp>
        <p:nvSpPr>
          <p:cNvPr id="4" name="Заголовок 1"/>
          <p:cNvSpPr txBox="1">
            <a:spLocks/>
          </p:cNvSpPr>
          <p:nvPr/>
        </p:nvSpPr>
        <p:spPr>
          <a:xfrm>
            <a:off x="3594082" y="500042"/>
            <a:ext cx="8358246" cy="1285883"/>
          </a:xfrm>
          <a:prstGeom prst="rect">
            <a:avLst/>
          </a:prstGeom>
        </p:spPr>
        <p:txBody>
          <a:bodyPr vert="horz" lIns="121899" tIns="60949" rIns="121899" bIns="60949" rtlCol="0" anchor="b">
            <a:normAutofit fontScale="92500"/>
          </a:bodyPr>
          <a:lstStyle/>
          <a:p>
            <a:pPr marL="0" marR="0" lvl="0" indent="0" algn="ctr" defTabSz="1216152" rtl="0" eaLnBrk="1" fontAlgn="auto" latinLnBrk="0" hangingPunct="1">
              <a:lnSpc>
                <a:spcPct val="90000"/>
              </a:lnSpc>
              <a:spcBef>
                <a:spcPts val="0"/>
              </a:spcBef>
              <a:spcAft>
                <a:spcPts val="0"/>
              </a:spcAft>
              <a:buClrTx/>
              <a:buSzTx/>
              <a:buFontTx/>
              <a:buNone/>
              <a:tabLst/>
              <a:defRPr/>
            </a:pPr>
            <a:r>
              <a:rPr kumimoji="0" lang="uk-UA" sz="2800" b="1" i="0" u="none" strike="noStrike" kern="1200" cap="none" spc="0" normalizeH="0" baseline="0" dirty="0" smtClean="0">
                <a:ln>
                  <a:noFill/>
                </a:ln>
                <a:solidFill>
                  <a:srgbClr val="374C81"/>
                </a:solidFill>
                <a:effectLst/>
                <a:uLnTx/>
                <a:uFillTx/>
                <a:latin typeface="Century Gothic"/>
                <a:ea typeface="+mj-ea"/>
                <a:cs typeface="+mj-cs"/>
              </a:rPr>
              <a:t>Комунальний заклад «Кіровоградський обласний інститут післядипломної педагогічної освіти імені Василя </a:t>
            </a:r>
            <a:r>
              <a:rPr kumimoji="0" lang="uk-UA" sz="2800" b="1" i="0" u="none" strike="noStrike" kern="1200" cap="none" spc="0" normalizeH="0" baseline="0" dirty="0" smtClean="0">
                <a:ln>
                  <a:noFill/>
                </a:ln>
                <a:solidFill>
                  <a:srgbClr val="374C81"/>
                </a:solidFill>
                <a:effectLst/>
                <a:uLnTx/>
                <a:uFillTx/>
                <a:latin typeface="Century Gothic"/>
                <a:ea typeface="+mj-ea"/>
                <a:cs typeface="+mj-cs"/>
              </a:rPr>
              <a:t>Сухомлинського»</a:t>
            </a:r>
            <a:endParaRPr kumimoji="0" lang="uk-UA" sz="2800" b="1" i="0" u="none" strike="noStrike" kern="1200" cap="none" spc="0" normalizeH="0" baseline="0" dirty="0">
              <a:ln>
                <a:noFill/>
              </a:ln>
              <a:solidFill>
                <a:srgbClr val="374C81"/>
              </a:solidFill>
              <a:effectLst/>
              <a:uLnTx/>
              <a:uFillTx/>
              <a:latin typeface="Century Gothic"/>
              <a:ea typeface="+mj-ea"/>
              <a:cs typeface="+mj-cs"/>
            </a:endParaRPr>
          </a:p>
        </p:txBody>
      </p:sp>
      <p:sp>
        <p:nvSpPr>
          <p:cNvPr id="5" name="TextBox 4"/>
          <p:cNvSpPr txBox="1"/>
          <p:nvPr/>
        </p:nvSpPr>
        <p:spPr>
          <a:xfrm>
            <a:off x="6454452" y="4999327"/>
            <a:ext cx="5184576" cy="443198"/>
          </a:xfrm>
          <a:prstGeom prst="rect">
            <a:avLst/>
          </a:prstGeom>
          <a:noFill/>
        </p:spPr>
        <p:txBody>
          <a:bodyPr wrap="square" rtlCol="0">
            <a:spAutoFit/>
          </a:bodyPr>
          <a:lstStyle/>
          <a:p>
            <a:pPr algn="ctr">
              <a:lnSpc>
                <a:spcPct val="95000"/>
              </a:lnSpc>
            </a:pPr>
            <a:r>
              <a:rPr lang="ru-RU" b="1" dirty="0" err="1" smtClean="0"/>
              <a:t>Дро</a:t>
            </a:r>
            <a:r>
              <a:rPr lang="uk-UA" b="1" dirty="0" err="1" smtClean="0"/>
              <a:t>бін</a:t>
            </a:r>
            <a:r>
              <a:rPr lang="uk-UA" b="1" dirty="0" smtClean="0"/>
              <a:t> </a:t>
            </a:r>
            <a:r>
              <a:rPr lang="uk-UA" b="1" dirty="0" smtClean="0"/>
              <a:t>Андрій Анатолійович</a:t>
            </a:r>
            <a:endParaRPr lang="ru-RU" b="1" dirty="0"/>
          </a:p>
        </p:txBody>
      </p:sp>
      <p:sp>
        <p:nvSpPr>
          <p:cNvPr id="6" name="TextBox 5"/>
          <p:cNvSpPr txBox="1"/>
          <p:nvPr/>
        </p:nvSpPr>
        <p:spPr>
          <a:xfrm>
            <a:off x="6767752" y="5397223"/>
            <a:ext cx="5184576" cy="794064"/>
          </a:xfrm>
          <a:prstGeom prst="rect">
            <a:avLst/>
          </a:prstGeom>
          <a:noFill/>
        </p:spPr>
        <p:txBody>
          <a:bodyPr wrap="square" rtlCol="0">
            <a:spAutoFit/>
          </a:bodyPr>
          <a:lstStyle/>
          <a:p>
            <a:pPr>
              <a:lnSpc>
                <a:spcPct val="95000"/>
              </a:lnSpc>
            </a:pPr>
            <a:r>
              <a:rPr lang="uk-UA" sz="1600" i="1" dirty="0"/>
              <a:t>кандидат педагогічних наук, старший викладач кафедри інформаційно-комунікаційних технологій і безпечного освітнього </a:t>
            </a:r>
            <a:r>
              <a:rPr lang="uk-UA" sz="1600" i="1" dirty="0" smtClean="0"/>
              <a:t>середовища</a:t>
            </a:r>
            <a:endParaRPr lang="ru-RU" sz="1600" b="1" i="1" dirty="0"/>
          </a:p>
        </p:txBody>
      </p:sp>
    </p:spTree>
    <p:extLst>
      <p:ext uri="{BB962C8B-B14F-4D97-AF65-F5344CB8AC3E}">
        <p14:creationId xmlns:p14="http://schemas.microsoft.com/office/powerpoint/2010/main" val="3650340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err="1"/>
              <a:t>Тижневе</a:t>
            </a:r>
            <a:r>
              <a:rPr lang="ru-RU" sz="3200" b="1" dirty="0"/>
              <a:t> </a:t>
            </a:r>
            <a:r>
              <a:rPr lang="ru-RU" sz="3200" b="1" dirty="0" err="1"/>
              <a:t>навантаження</a:t>
            </a:r>
            <a:r>
              <a:rPr lang="ru-RU" sz="3200" b="1" dirty="0"/>
              <a:t> за </a:t>
            </a:r>
            <a:r>
              <a:rPr lang="ru-RU" sz="3200" b="1" dirty="0" err="1"/>
              <a:t>чинними</a:t>
            </a:r>
            <a:r>
              <a:rPr lang="ru-RU" sz="3200" b="1" dirty="0"/>
              <a:t> </a:t>
            </a:r>
            <a:r>
              <a:rPr lang="ru-RU" sz="3200" b="1" dirty="0" err="1"/>
              <a:t>програмами</a:t>
            </a:r>
            <a:r>
              <a:rPr lang="ru-RU" sz="3200" b="1" dirty="0"/>
              <a:t> </a:t>
            </a:r>
            <a:br>
              <a:rPr lang="ru-RU" sz="3200" b="1" dirty="0"/>
            </a:br>
            <a:r>
              <a:rPr lang="ru-RU" sz="3200" b="1" dirty="0" smtClean="0"/>
              <a:t>7-9 </a:t>
            </a:r>
            <a:r>
              <a:rPr lang="ru-RU" sz="3200" b="1" dirty="0" err="1"/>
              <a:t>класів</a:t>
            </a:r>
            <a:r>
              <a:rPr lang="ru-RU" sz="3200" b="1" dirty="0"/>
              <a:t> з </a:t>
            </a:r>
            <a:r>
              <a:rPr lang="ru-RU" sz="3200" b="1" dirty="0" err="1"/>
              <a:t>фізики</a:t>
            </a:r>
            <a:endParaRPr lang="uk-UA" sz="3200" b="1" dirty="0"/>
          </a:p>
        </p:txBody>
      </p:sp>
      <p:sp>
        <p:nvSpPr>
          <p:cNvPr id="4" name="Объект 3"/>
          <p:cNvSpPr>
            <a:spLocks noGrp="1"/>
          </p:cNvSpPr>
          <p:nvPr>
            <p:ph sz="half" idx="2"/>
          </p:nvPr>
        </p:nvSpPr>
        <p:spPr>
          <a:xfrm>
            <a:off x="1117308" y="1628800"/>
            <a:ext cx="9873647" cy="4543400"/>
          </a:xfrm>
        </p:spPr>
        <p:txBody>
          <a:bodyPr/>
          <a:lstStyle/>
          <a:p>
            <a:r>
              <a:rPr lang="ru-RU" b="1" dirty="0" err="1" smtClean="0"/>
              <a:t>Фізика</a:t>
            </a:r>
            <a:r>
              <a:rPr lang="ru-RU" b="1" dirty="0" smtClean="0"/>
              <a:t> 7 </a:t>
            </a:r>
            <a:r>
              <a:rPr lang="ru-RU" b="1" dirty="0" err="1"/>
              <a:t>клас</a:t>
            </a:r>
            <a:r>
              <a:rPr lang="ru-RU" b="1" dirty="0"/>
              <a:t> - </a:t>
            </a:r>
            <a:r>
              <a:rPr lang="ru-RU" b="1" dirty="0" smtClean="0"/>
              <a:t>(2 </a:t>
            </a:r>
            <a:r>
              <a:rPr lang="ru-RU" b="1" dirty="0" err="1"/>
              <a:t>години</a:t>
            </a:r>
            <a:r>
              <a:rPr lang="ru-RU" b="1" dirty="0"/>
              <a:t> на </a:t>
            </a:r>
            <a:r>
              <a:rPr lang="ru-RU" b="1" dirty="0" err="1"/>
              <a:t>тиждень</a:t>
            </a:r>
            <a:r>
              <a:rPr lang="ru-RU" b="1" dirty="0"/>
              <a:t>; </a:t>
            </a:r>
            <a:r>
              <a:rPr lang="ru-RU" b="1" dirty="0" err="1"/>
              <a:t>всього</a:t>
            </a:r>
            <a:r>
              <a:rPr lang="ru-RU" b="1" dirty="0"/>
              <a:t> </a:t>
            </a:r>
            <a:r>
              <a:rPr lang="ru-RU" b="1" dirty="0" smtClean="0"/>
              <a:t>70 </a:t>
            </a:r>
            <a:r>
              <a:rPr lang="ru-RU" b="1" dirty="0"/>
              <a:t>годин)</a:t>
            </a:r>
          </a:p>
          <a:p>
            <a:r>
              <a:rPr lang="ru-RU" b="1" dirty="0" err="1" smtClean="0"/>
              <a:t>Фізика</a:t>
            </a:r>
            <a:r>
              <a:rPr lang="ru-RU" b="1" dirty="0" smtClean="0"/>
              <a:t> 8 </a:t>
            </a:r>
            <a:r>
              <a:rPr lang="ru-RU" b="1" dirty="0" err="1"/>
              <a:t>клас</a:t>
            </a:r>
            <a:r>
              <a:rPr lang="ru-RU" b="1" dirty="0"/>
              <a:t> - </a:t>
            </a:r>
            <a:r>
              <a:rPr lang="ru-RU" b="1" dirty="0" smtClean="0"/>
              <a:t>(2 </a:t>
            </a:r>
            <a:r>
              <a:rPr lang="ru-RU" b="1" dirty="0" err="1"/>
              <a:t>години</a:t>
            </a:r>
            <a:r>
              <a:rPr lang="ru-RU" b="1" dirty="0"/>
              <a:t> на </a:t>
            </a:r>
            <a:r>
              <a:rPr lang="ru-RU" b="1" dirty="0" err="1" smtClean="0"/>
              <a:t>тиждень</a:t>
            </a:r>
            <a:r>
              <a:rPr lang="ru-RU" b="1" dirty="0" smtClean="0"/>
              <a:t>; </a:t>
            </a:r>
            <a:r>
              <a:rPr lang="ru-RU" b="1" dirty="0" err="1"/>
              <a:t>всього</a:t>
            </a:r>
            <a:r>
              <a:rPr lang="ru-RU" b="1" dirty="0"/>
              <a:t> </a:t>
            </a:r>
            <a:r>
              <a:rPr lang="ru-RU" b="1" dirty="0" smtClean="0"/>
              <a:t>70 годин)</a:t>
            </a:r>
            <a:endParaRPr lang="ru-RU" b="1" dirty="0"/>
          </a:p>
          <a:p>
            <a:r>
              <a:rPr lang="ru-RU" b="1" dirty="0" err="1" smtClean="0"/>
              <a:t>Фізика</a:t>
            </a:r>
            <a:r>
              <a:rPr lang="ru-RU" b="1" dirty="0" smtClean="0"/>
              <a:t> 9 </a:t>
            </a:r>
            <a:r>
              <a:rPr lang="ru-RU" b="1" dirty="0" err="1" smtClean="0"/>
              <a:t>клас</a:t>
            </a:r>
            <a:r>
              <a:rPr lang="ru-RU" b="1" dirty="0" smtClean="0"/>
              <a:t> - (3 </a:t>
            </a:r>
            <a:r>
              <a:rPr lang="ru-RU" b="1" dirty="0" err="1" smtClean="0"/>
              <a:t>години</a:t>
            </a:r>
            <a:r>
              <a:rPr lang="ru-RU" b="1" dirty="0" smtClean="0"/>
              <a:t> </a:t>
            </a:r>
            <a:r>
              <a:rPr lang="ru-RU" b="1" dirty="0"/>
              <a:t>на </a:t>
            </a:r>
            <a:r>
              <a:rPr lang="ru-RU" b="1" dirty="0" err="1"/>
              <a:t>тиждень</a:t>
            </a:r>
            <a:r>
              <a:rPr lang="ru-RU" b="1" dirty="0"/>
              <a:t>; </a:t>
            </a:r>
            <a:r>
              <a:rPr lang="ru-RU" b="1" dirty="0" err="1"/>
              <a:t>всього</a:t>
            </a:r>
            <a:r>
              <a:rPr lang="ru-RU" b="1" dirty="0"/>
              <a:t> </a:t>
            </a:r>
            <a:r>
              <a:rPr lang="ru-RU" b="1" dirty="0" smtClean="0"/>
              <a:t>105 </a:t>
            </a:r>
            <a:r>
              <a:rPr lang="ru-RU" b="1" dirty="0"/>
              <a:t>годин</a:t>
            </a:r>
            <a:r>
              <a:rPr lang="ru-RU" b="1" dirty="0" smtClean="0"/>
              <a:t>)</a:t>
            </a:r>
            <a:endParaRPr lang="ru-RU" b="1" dirty="0"/>
          </a:p>
        </p:txBody>
      </p:sp>
    </p:spTree>
    <p:extLst>
      <p:ext uri="{BB962C8B-B14F-4D97-AF65-F5344CB8AC3E}">
        <p14:creationId xmlns:p14="http://schemas.microsoft.com/office/powerpoint/2010/main" val="3999367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7309" y="76200"/>
            <a:ext cx="10157354" cy="709594"/>
          </a:xfrm>
        </p:spPr>
        <p:txBody>
          <a:bodyPr>
            <a:normAutofit fontScale="90000"/>
          </a:bodyPr>
          <a:lstStyle/>
          <a:p>
            <a:pPr algn="ctr"/>
            <a:r>
              <a:rPr lang="ru-RU" sz="2800" b="1" dirty="0" err="1" smtClean="0">
                <a:solidFill>
                  <a:srgbClr val="0070C0"/>
                </a:solidFill>
              </a:rPr>
              <a:t>Тижневе</a:t>
            </a:r>
            <a:r>
              <a:rPr lang="ru-RU" sz="2800" b="1" dirty="0" smtClean="0">
                <a:solidFill>
                  <a:srgbClr val="0070C0"/>
                </a:solidFill>
              </a:rPr>
              <a:t> </a:t>
            </a:r>
            <a:r>
              <a:rPr lang="ru-RU" sz="2800" b="1" dirty="0" err="1" smtClean="0">
                <a:solidFill>
                  <a:srgbClr val="0070C0"/>
                </a:solidFill>
              </a:rPr>
              <a:t>навантаження</a:t>
            </a:r>
            <a:r>
              <a:rPr lang="ru-RU" sz="2800" b="1" dirty="0" smtClean="0">
                <a:solidFill>
                  <a:srgbClr val="0070C0"/>
                </a:solidFill>
              </a:rPr>
              <a:t> за </a:t>
            </a:r>
            <a:r>
              <a:rPr lang="ru-RU" sz="2800" b="1" dirty="0" err="1" smtClean="0">
                <a:solidFill>
                  <a:srgbClr val="0070C0"/>
                </a:solidFill>
              </a:rPr>
              <a:t>чинними</a:t>
            </a:r>
            <a:r>
              <a:rPr lang="ru-RU" sz="2800" b="1" dirty="0" smtClean="0">
                <a:solidFill>
                  <a:srgbClr val="0070C0"/>
                </a:solidFill>
              </a:rPr>
              <a:t> </a:t>
            </a:r>
            <a:r>
              <a:rPr lang="ru-RU" sz="2800" b="1" dirty="0" err="1" smtClean="0">
                <a:solidFill>
                  <a:srgbClr val="0070C0"/>
                </a:solidFill>
              </a:rPr>
              <a:t>програмами</a:t>
            </a:r>
            <a:r>
              <a:rPr lang="ru-RU" sz="2800" b="1" dirty="0" smtClean="0">
                <a:solidFill>
                  <a:srgbClr val="0070C0"/>
                </a:solidFill>
              </a:rPr>
              <a:t> </a:t>
            </a:r>
            <a:br>
              <a:rPr lang="ru-RU" sz="2800" b="1" dirty="0" smtClean="0">
                <a:solidFill>
                  <a:srgbClr val="0070C0"/>
                </a:solidFill>
              </a:rPr>
            </a:br>
            <a:r>
              <a:rPr lang="ru-RU" sz="2800" b="1" dirty="0" smtClean="0">
                <a:solidFill>
                  <a:srgbClr val="0070C0"/>
                </a:solidFill>
              </a:rPr>
              <a:t>10-11 </a:t>
            </a:r>
            <a:r>
              <a:rPr lang="ru-RU" sz="2800" b="1" dirty="0" err="1" smtClean="0">
                <a:solidFill>
                  <a:srgbClr val="0070C0"/>
                </a:solidFill>
              </a:rPr>
              <a:t>класів</a:t>
            </a:r>
            <a:r>
              <a:rPr lang="ru-RU" sz="2800" b="1" dirty="0" smtClean="0">
                <a:solidFill>
                  <a:srgbClr val="0070C0"/>
                </a:solidFill>
              </a:rPr>
              <a:t> з </a:t>
            </a:r>
            <a:r>
              <a:rPr lang="ru-RU" sz="2800" b="1" dirty="0" err="1" smtClean="0">
                <a:solidFill>
                  <a:srgbClr val="0070C0"/>
                </a:solidFill>
              </a:rPr>
              <a:t>фізики</a:t>
            </a:r>
            <a:endParaRPr lang="ru-RU" sz="2800" b="1" dirty="0">
              <a:solidFill>
                <a:srgbClr val="0070C0"/>
              </a:solidFill>
            </a:endParaRPr>
          </a:p>
        </p:txBody>
      </p:sp>
      <p:sp>
        <p:nvSpPr>
          <p:cNvPr id="6" name="Місце для вмісту 5"/>
          <p:cNvSpPr>
            <a:spLocks noGrp="1"/>
          </p:cNvSpPr>
          <p:nvPr>
            <p:ph sz="quarter" idx="4"/>
          </p:nvPr>
        </p:nvSpPr>
        <p:spPr>
          <a:xfrm>
            <a:off x="879438" y="1142984"/>
            <a:ext cx="10395225" cy="5029216"/>
          </a:xfrm>
        </p:spPr>
        <p:txBody>
          <a:bodyPr>
            <a:normAutofit/>
          </a:bodyPr>
          <a:lstStyle/>
          <a:p>
            <a:endParaRPr lang="uk-UA" dirty="0" smtClean="0"/>
          </a:p>
          <a:p>
            <a:r>
              <a:rPr lang="uk-UA" b="1" dirty="0" smtClean="0"/>
              <a:t>Фізика. Рівень стандарту 10 клас - </a:t>
            </a:r>
            <a:r>
              <a:rPr lang="uk-UA" dirty="0" smtClean="0"/>
              <a:t>(3 години на тиждень; всього 105 годин)</a:t>
            </a:r>
          </a:p>
          <a:p>
            <a:r>
              <a:rPr lang="uk-UA" b="1" dirty="0" smtClean="0"/>
              <a:t>Фізика. Рівень стандарту 11 клас - </a:t>
            </a:r>
            <a:r>
              <a:rPr lang="uk-UA" dirty="0" smtClean="0"/>
              <a:t>(4 години на тиждень всього 140 годин, з них на астрономічний складник відводиться 35 годин)</a:t>
            </a:r>
          </a:p>
          <a:p>
            <a:r>
              <a:rPr lang="uk-UA" b="1" dirty="0" smtClean="0"/>
              <a:t>Фізика. Профільний рівень 10 клас. Фізичний складник. - </a:t>
            </a:r>
            <a:r>
              <a:rPr lang="uk-UA" dirty="0" smtClean="0"/>
              <a:t>(6 годин на тиждень; всього 210 годин)</a:t>
            </a:r>
            <a:r>
              <a:rPr lang="uk-UA" b="1" dirty="0" smtClean="0"/>
              <a:t> Астрономічний складник. - </a:t>
            </a:r>
            <a:r>
              <a:rPr lang="uk-UA" dirty="0" smtClean="0"/>
              <a:t>(1 год. на тиждень всього 35 </a:t>
            </a:r>
            <a:r>
              <a:rPr lang="uk-UA" dirty="0" err="1" smtClean="0"/>
              <a:t>год</a:t>
            </a:r>
            <a:r>
              <a:rPr lang="uk-UA" dirty="0" smtClean="0"/>
              <a:t>)</a:t>
            </a:r>
          </a:p>
          <a:p>
            <a:r>
              <a:rPr lang="uk-UA" b="1" dirty="0" smtClean="0"/>
              <a:t>Фізика. Профільний рівень 11 клас. Фізичний складник. - </a:t>
            </a:r>
            <a:r>
              <a:rPr lang="uk-UA" dirty="0" smtClean="0"/>
              <a:t>(6 годин на тиждень; всього 210 годин) </a:t>
            </a:r>
            <a:r>
              <a:rPr lang="uk-UA" b="1" dirty="0" smtClean="0"/>
              <a:t>Астрономічний складник  </a:t>
            </a:r>
            <a:r>
              <a:rPr lang="uk-UA" dirty="0" smtClean="0"/>
              <a:t>- (1 год. на тиждень, всього 35 </a:t>
            </a:r>
            <a:r>
              <a:rPr lang="uk-UA" dirty="0" err="1" smtClean="0"/>
              <a:t>год</a:t>
            </a:r>
            <a:r>
              <a:rPr lang="uk-UA" dirty="0" smtClean="0"/>
              <a:t>)</a:t>
            </a:r>
          </a:p>
          <a:p>
            <a:endParaRPr lang="uk-UA" dirty="0" smtClean="0"/>
          </a:p>
          <a:p>
            <a:endParaRPr lang="uk-UA" dirty="0"/>
          </a:p>
        </p:txBody>
      </p:sp>
    </p:spTree>
    <p:extLst>
      <p:ext uri="{BB962C8B-B14F-4D97-AF65-F5344CB8AC3E}">
        <p14:creationId xmlns:p14="http://schemas.microsoft.com/office/powerpoint/2010/main" val="329694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721" y="785794"/>
            <a:ext cx="3351927" cy="2428892"/>
          </a:xfrm>
        </p:spPr>
        <p:txBody>
          <a:bodyPr anchor="ctr">
            <a:noAutofit/>
          </a:bodyPr>
          <a:lstStyle/>
          <a:p>
            <a:pPr algn="ctr"/>
            <a:r>
              <a:rPr lang="ru-RU" sz="3600" dirty="0" err="1" smtClean="0"/>
              <a:t>Наскрізні</a:t>
            </a:r>
            <a:r>
              <a:rPr lang="ru-RU" sz="3600" dirty="0" smtClean="0"/>
              <a:t> </a:t>
            </a:r>
            <a:r>
              <a:rPr lang="ru-RU" sz="3600" dirty="0" err="1" smtClean="0"/>
              <a:t>змістовні</a:t>
            </a:r>
            <a:r>
              <a:rPr lang="ru-RU" sz="3600" dirty="0" smtClean="0"/>
              <a:t> </a:t>
            </a:r>
            <a:r>
              <a:rPr lang="ru-RU" sz="3600" dirty="0" err="1" smtClean="0"/>
              <a:t>лінії</a:t>
            </a:r>
            <a:r>
              <a:rPr lang="ru-RU" sz="3600" dirty="0" smtClean="0"/>
              <a:t> </a:t>
            </a:r>
            <a:r>
              <a:rPr lang="ru-RU" sz="3600" dirty="0" err="1" smtClean="0"/>
              <a:t>шкільного</a:t>
            </a:r>
            <a:r>
              <a:rPr lang="ru-RU" sz="3600" dirty="0" smtClean="0"/>
              <a:t> курсу </a:t>
            </a:r>
            <a:r>
              <a:rPr lang="ru-RU" sz="3600" dirty="0" err="1" smtClean="0"/>
              <a:t>фізики</a:t>
            </a:r>
            <a:endParaRPr lang="ru-RU" sz="3600" dirty="0"/>
          </a:p>
        </p:txBody>
      </p:sp>
      <p:sp>
        <p:nvSpPr>
          <p:cNvPr id="3" name="Объект 2"/>
          <p:cNvSpPr>
            <a:spLocks noGrp="1"/>
          </p:cNvSpPr>
          <p:nvPr>
            <p:ph idx="1"/>
          </p:nvPr>
        </p:nvSpPr>
        <p:spPr/>
        <p:txBody>
          <a:bodyPr/>
          <a:lstStyle/>
          <a:p>
            <a:r>
              <a:rPr lang="ru-RU" b="1" dirty="0" err="1" smtClean="0">
                <a:solidFill>
                  <a:schemeClr val="accent5"/>
                </a:solidFill>
              </a:rPr>
              <a:t>Екологічна</a:t>
            </a:r>
            <a:r>
              <a:rPr lang="ru-RU" b="1" dirty="0" smtClean="0">
                <a:solidFill>
                  <a:schemeClr val="accent5"/>
                </a:solidFill>
              </a:rPr>
              <a:t> </a:t>
            </a:r>
            <a:r>
              <a:rPr lang="ru-RU" b="1" dirty="0" err="1" smtClean="0">
                <a:solidFill>
                  <a:schemeClr val="accent5"/>
                </a:solidFill>
              </a:rPr>
              <a:t>безпека</a:t>
            </a:r>
            <a:r>
              <a:rPr lang="ru-RU" b="1" dirty="0" smtClean="0">
                <a:solidFill>
                  <a:schemeClr val="accent5"/>
                </a:solidFill>
              </a:rPr>
              <a:t> та </a:t>
            </a:r>
            <a:r>
              <a:rPr lang="ru-RU" b="1" dirty="0" err="1" smtClean="0">
                <a:solidFill>
                  <a:schemeClr val="accent5"/>
                </a:solidFill>
              </a:rPr>
              <a:t>сталий</a:t>
            </a:r>
            <a:r>
              <a:rPr lang="ru-RU" b="1" dirty="0" smtClean="0">
                <a:solidFill>
                  <a:schemeClr val="accent5"/>
                </a:solidFill>
              </a:rPr>
              <a:t> </a:t>
            </a:r>
            <a:r>
              <a:rPr lang="ru-RU" b="1" dirty="0" err="1" smtClean="0">
                <a:solidFill>
                  <a:schemeClr val="accent5"/>
                </a:solidFill>
              </a:rPr>
              <a:t>розвиток</a:t>
            </a:r>
            <a:endParaRPr lang="ru-RU" b="1" dirty="0" smtClean="0">
              <a:solidFill>
                <a:schemeClr val="accent5"/>
              </a:solidFill>
            </a:endParaRPr>
          </a:p>
          <a:p>
            <a:r>
              <a:rPr lang="ru-RU" b="1" dirty="0" err="1" smtClean="0">
                <a:solidFill>
                  <a:schemeClr val="accent5"/>
                </a:solidFill>
              </a:rPr>
              <a:t>Громадянська</a:t>
            </a:r>
            <a:r>
              <a:rPr lang="ru-RU" b="1" dirty="0" smtClean="0">
                <a:solidFill>
                  <a:schemeClr val="accent5"/>
                </a:solidFill>
              </a:rPr>
              <a:t> </a:t>
            </a:r>
            <a:r>
              <a:rPr lang="ru-RU" b="1" dirty="0" err="1" smtClean="0">
                <a:solidFill>
                  <a:schemeClr val="accent5"/>
                </a:solidFill>
              </a:rPr>
              <a:t>відповідальність</a:t>
            </a:r>
            <a:endParaRPr lang="ru-RU" b="1" dirty="0" smtClean="0">
              <a:solidFill>
                <a:schemeClr val="accent5"/>
              </a:solidFill>
            </a:endParaRPr>
          </a:p>
          <a:p>
            <a:r>
              <a:rPr lang="ru-RU" b="1" dirty="0" err="1" smtClean="0">
                <a:solidFill>
                  <a:schemeClr val="accent5"/>
                </a:solidFill>
              </a:rPr>
              <a:t>Здоров'я</a:t>
            </a:r>
            <a:r>
              <a:rPr lang="ru-RU" b="1" dirty="0" smtClean="0">
                <a:solidFill>
                  <a:schemeClr val="accent5"/>
                </a:solidFill>
              </a:rPr>
              <a:t> </a:t>
            </a:r>
            <a:r>
              <a:rPr lang="ru-RU" b="1" dirty="0" err="1" smtClean="0">
                <a:solidFill>
                  <a:schemeClr val="accent5"/>
                </a:solidFill>
              </a:rPr>
              <a:t>і</a:t>
            </a:r>
            <a:r>
              <a:rPr lang="ru-RU" b="1" dirty="0" smtClean="0">
                <a:solidFill>
                  <a:schemeClr val="accent5"/>
                </a:solidFill>
              </a:rPr>
              <a:t> </a:t>
            </a:r>
            <a:r>
              <a:rPr lang="ru-RU" b="1" dirty="0" err="1" smtClean="0">
                <a:solidFill>
                  <a:schemeClr val="accent5"/>
                </a:solidFill>
              </a:rPr>
              <a:t>безпека</a:t>
            </a:r>
            <a:endParaRPr lang="ru-RU" b="1" dirty="0" smtClean="0">
              <a:solidFill>
                <a:schemeClr val="accent5"/>
              </a:solidFill>
            </a:endParaRPr>
          </a:p>
          <a:p>
            <a:r>
              <a:rPr lang="ru-RU" b="1" dirty="0" err="1" smtClean="0">
                <a:solidFill>
                  <a:schemeClr val="accent5"/>
                </a:solidFill>
              </a:rPr>
              <a:t>Підприємливість</a:t>
            </a:r>
            <a:r>
              <a:rPr lang="ru-RU" b="1" dirty="0" smtClean="0">
                <a:solidFill>
                  <a:schemeClr val="accent5"/>
                </a:solidFill>
              </a:rPr>
              <a:t> та </a:t>
            </a:r>
            <a:r>
              <a:rPr lang="ru-RU" b="1" dirty="0" err="1" smtClean="0">
                <a:solidFill>
                  <a:schemeClr val="accent5"/>
                </a:solidFill>
              </a:rPr>
              <a:t>фінансова</a:t>
            </a:r>
            <a:r>
              <a:rPr lang="ru-RU" b="1" dirty="0" smtClean="0">
                <a:solidFill>
                  <a:schemeClr val="accent5"/>
                </a:solidFill>
              </a:rPr>
              <a:t> </a:t>
            </a:r>
            <a:r>
              <a:rPr lang="ru-RU" b="1" dirty="0" err="1" smtClean="0">
                <a:solidFill>
                  <a:schemeClr val="accent5"/>
                </a:solidFill>
              </a:rPr>
              <a:t>грамотність</a:t>
            </a:r>
            <a:endParaRPr lang="ru-RU" b="1" dirty="0" smtClean="0">
              <a:solidFill>
                <a:schemeClr val="accent5"/>
              </a:solidFill>
            </a:endParaRPr>
          </a:p>
          <a:p>
            <a:endParaRPr lang="ru-RU" dirty="0"/>
          </a:p>
        </p:txBody>
      </p:sp>
    </p:spTree>
    <p:extLst>
      <p:ext uri="{BB962C8B-B14F-4D97-AF65-F5344CB8AC3E}">
        <p14:creationId xmlns:p14="http://schemas.microsoft.com/office/powerpoint/2010/main" val="175068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950876" y="-155042"/>
            <a:ext cx="1000132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50000"/>
              </a:lnSpc>
              <a:spcBef>
                <a:spcPct val="0"/>
              </a:spcBef>
              <a:spcAft>
                <a:spcPct val="0"/>
              </a:spcAft>
              <a:buClrTx/>
              <a:buSzTx/>
              <a:buFontTx/>
              <a:buNone/>
              <a:tabLst/>
            </a:pPr>
            <a:endParaRPr kumimoji="0" lang="uk-UA" sz="1600"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450850" algn="ctr" defTabSz="914400" rtl="0" eaLnBrk="1" fontAlgn="base" latinLnBrk="0" hangingPunct="1">
              <a:lnSpc>
                <a:spcPct val="150000"/>
              </a:lnSpc>
              <a:spcBef>
                <a:spcPct val="0"/>
              </a:spcBef>
              <a:spcAft>
                <a:spcPct val="0"/>
              </a:spcAft>
              <a:buClrTx/>
              <a:buSzTx/>
              <a:buFontTx/>
              <a:buNone/>
              <a:tabLst/>
            </a:pPr>
            <a:r>
              <a:rPr kumimoji="0" lang="uk-UA" sz="2800" b="1" i="0" u="none" strike="noStrike" cap="none" normalizeH="0" baseline="0" dirty="0" smtClean="0">
                <a:ln>
                  <a:noFill/>
                </a:ln>
                <a:solidFill>
                  <a:schemeClr val="tx2"/>
                </a:solidFill>
                <a:effectLst/>
                <a:ea typeface="Calibri" pitchFamily="34" charset="0"/>
                <a:cs typeface="Times New Roman" pitchFamily="18" charset="0"/>
              </a:rPr>
              <a:t>НАВЧАЛЬНІ ПРОЕКТИ</a:t>
            </a:r>
            <a:r>
              <a:rPr kumimoji="0" lang="uk-UA" sz="1600" b="1" i="0" u="none" strike="noStrike" cap="none" normalizeH="0" baseline="0" dirty="0" smtClean="0">
                <a:ln>
                  <a:noFill/>
                </a:ln>
                <a:solidFill>
                  <a:schemeClr val="tx1"/>
                </a:solidFill>
                <a:effectLst/>
                <a:ea typeface="Calibri" pitchFamily="34" charset="0"/>
                <a:cs typeface="Times New Roman" pitchFamily="18" charset="0"/>
              </a:rPr>
              <a:t>.</a:t>
            </a:r>
          </a:p>
          <a:p>
            <a:pPr marL="0" marR="0" lvl="0" indent="450850" algn="just" defTabSz="914400" rtl="0" eaLnBrk="1" fontAlgn="base" latinLnBrk="0" hangingPunct="1">
              <a:lnSpc>
                <a:spcPct val="15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ea typeface="Calibri" pitchFamily="34" charset="0"/>
                <a:cs typeface="Times New Roman" pitchFamily="18" charset="0"/>
              </a:rPr>
              <a:t>Обов'язковим елементом навчального процесу з фізики</a:t>
            </a:r>
            <a:r>
              <a:rPr kumimoji="0" lang="uk-UA" sz="1600" b="1" i="0" u="none" strike="noStrike" cap="none" normalizeH="0" dirty="0" smtClean="0">
                <a:ln>
                  <a:noFill/>
                </a:ln>
                <a:solidFill>
                  <a:schemeClr val="tx1"/>
                </a:solidFill>
                <a:effectLst/>
                <a:ea typeface="Calibri" pitchFamily="34" charset="0"/>
                <a:cs typeface="Times New Roman" pitchFamily="18" charset="0"/>
              </a:rPr>
              <a:t> є </a:t>
            </a:r>
            <a:r>
              <a:rPr kumimoji="0" lang="uk-UA" sz="1600" b="1" i="0" u="none" strike="noStrike" cap="none" normalizeH="0" baseline="0" dirty="0" smtClean="0">
                <a:ln>
                  <a:noFill/>
                </a:ln>
                <a:solidFill>
                  <a:schemeClr val="tx1"/>
                </a:solidFill>
                <a:effectLst/>
                <a:ea typeface="Calibri" pitchFamily="34" charset="0"/>
                <a:cs typeface="Times New Roman" pitchFamily="18" charset="0"/>
              </a:rPr>
              <a:t>навчальні проекти. </a:t>
            </a:r>
            <a:endParaRPr kumimoji="0" lang="uk-UA" sz="1600" b="1" i="0" u="none" strike="noStrike" cap="none" normalizeH="0" baseline="0" dirty="0" smtClean="0">
              <a:ln>
                <a:noFill/>
              </a:ln>
              <a:solidFill>
                <a:schemeClr val="tx1"/>
              </a:solidFill>
              <a:effectLst/>
              <a:ea typeface="Times New Roman" pitchFamily="18" charset="0"/>
            </a:endParaRPr>
          </a:p>
          <a:p>
            <a:pPr marL="0" marR="0" lvl="0" indent="450850" algn="just" defTabSz="914400" rtl="0" eaLnBrk="0" fontAlgn="base" latinLnBrk="0" hangingPunct="0">
              <a:lnSpc>
                <a:spcPct val="15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ea typeface="Times New Roman" pitchFamily="18" charset="0"/>
              </a:rPr>
              <a:t>У 7-9 класах теми й види навчальних проектів, форми їх представлення учні обирають самостійно або разом із учителем за переліками до кожної теми,</a:t>
            </a:r>
            <a:r>
              <a:rPr kumimoji="0" lang="uk-UA" sz="1600" b="1" i="0" u="none" strike="noStrike" cap="none" normalizeH="0" dirty="0" smtClean="0">
                <a:ln>
                  <a:noFill/>
                </a:ln>
                <a:solidFill>
                  <a:schemeClr val="tx1"/>
                </a:solidFill>
                <a:effectLst/>
                <a:ea typeface="Times New Roman" pitchFamily="18" charset="0"/>
              </a:rPr>
              <a:t> </a:t>
            </a:r>
            <a:r>
              <a:rPr kumimoji="0" lang="uk-UA" sz="1600" b="1" i="0" u="none" strike="noStrike" cap="none" normalizeH="0" baseline="0" dirty="0" smtClean="0">
                <a:ln>
                  <a:noFill/>
                </a:ln>
                <a:solidFill>
                  <a:schemeClr val="tx1"/>
                </a:solidFill>
                <a:effectLst/>
                <a:ea typeface="Times New Roman" pitchFamily="18" charset="0"/>
              </a:rPr>
              <a:t>запропонованими у програмі. У 10-11 класах теми навчальних проектів навчальними програмами не визначені, а тому тематика, форми проведення, види, кількість навчальних проектів у старшій школі виключна компетенція учителя.</a:t>
            </a:r>
          </a:p>
          <a:p>
            <a:pPr marL="0" marR="0" lvl="0" indent="450850" algn="just" defTabSz="914400" rtl="0" eaLnBrk="0" fontAlgn="base" latinLnBrk="0" hangingPunct="0">
              <a:lnSpc>
                <a:spcPct val="15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ea typeface="Calibri" pitchFamily="34" charset="0"/>
                <a:cs typeface="Times New Roman" pitchFamily="18" charset="0"/>
              </a:rPr>
              <a:t>Метою навчального проектування є створення педагогом таких умов під час освітнього процесу, за яких результатом є індивідуальний досвід проектної діяльності учня. Учитель здійснює управління цією діяльністю, допомагає у визначенні теми, мети та завдань навчального проекту, орієнтовних прийомів дослідницької діяльності та пошуку інформації для розв’язання окремих навчально-пізнавальних задач.</a:t>
            </a:r>
            <a:r>
              <a:rPr kumimoji="0" lang="uk-UA" sz="1600" b="1" i="0" u="none" strike="noStrike" cap="none" normalizeH="0" baseline="0" dirty="0" smtClean="0">
                <a:ln>
                  <a:noFill/>
                </a:ln>
                <a:solidFill>
                  <a:schemeClr val="tx1"/>
                </a:solidFill>
                <a:effectLst/>
              </a:rPr>
              <a:t> </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030984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721" y="1701800"/>
            <a:ext cx="3003609" cy="2844800"/>
          </a:xfrm>
        </p:spPr>
        <p:txBody>
          <a:bodyPr anchor="ctr">
            <a:normAutofit/>
          </a:bodyPr>
          <a:lstStyle/>
          <a:p>
            <a:pPr algn="ctr"/>
            <a:r>
              <a:rPr lang="uk-UA" sz="2800" dirty="0" smtClean="0">
                <a:solidFill>
                  <a:srgbClr val="0070C0"/>
                </a:solidFill>
              </a:rPr>
              <a:t>Нормативно-правова база викладання фізики та астрономії</a:t>
            </a:r>
            <a:endParaRPr lang="uk-UA" sz="2800" dirty="0">
              <a:solidFill>
                <a:srgbClr val="0070C0"/>
              </a:solidFill>
            </a:endParaRPr>
          </a:p>
        </p:txBody>
      </p:sp>
      <p:sp>
        <p:nvSpPr>
          <p:cNvPr id="3" name="Объект 2"/>
          <p:cNvSpPr>
            <a:spLocks noGrp="1"/>
          </p:cNvSpPr>
          <p:nvPr>
            <p:ph idx="1"/>
          </p:nvPr>
        </p:nvSpPr>
        <p:spPr>
          <a:xfrm>
            <a:off x="3451206" y="285728"/>
            <a:ext cx="8429684" cy="6215106"/>
          </a:xfrm>
        </p:spPr>
        <p:txBody>
          <a:bodyPr>
            <a:normAutofit fontScale="92500" lnSpcReduction="10000"/>
          </a:bodyPr>
          <a:lstStyle/>
          <a:p>
            <a:pPr algn="just"/>
            <a:r>
              <a:rPr lang="uk-UA" sz="1800" b="1" dirty="0" smtClean="0"/>
              <a:t>Наказ МОНУ від 21.08.2013 року № 1222 </a:t>
            </a:r>
            <a:r>
              <a:rPr lang="ru-RU" sz="1800" b="1" dirty="0" smtClean="0"/>
              <a:t>«Про </a:t>
            </a:r>
            <a:r>
              <a:rPr lang="uk-UA" sz="1800" b="1" dirty="0" smtClean="0"/>
              <a:t>затвердження орієнтовних вимог оцінювання навчальних досягнень учнів із базових дисциплін у системі загальної середньої освіти</a:t>
            </a:r>
            <a:r>
              <a:rPr lang="ru-RU" sz="1800" b="1" dirty="0" smtClean="0"/>
              <a:t>»</a:t>
            </a:r>
            <a:r>
              <a:rPr lang="uk-UA" sz="1800" b="1" dirty="0" smtClean="0"/>
              <a:t>. </a:t>
            </a:r>
          </a:p>
          <a:p>
            <a:pPr algn="just"/>
            <a:r>
              <a:rPr lang="uk-UA" sz="1800" b="1" dirty="0" smtClean="0"/>
              <a:t>Постанова КМУ від 23.11.2011 року № 1392 «Про затвердження Державного стандарту базової і повної загальної середньої освіти»</a:t>
            </a:r>
          </a:p>
          <a:p>
            <a:pPr algn="just"/>
            <a:r>
              <a:rPr lang="ru-RU" sz="1800" b="1" dirty="0" smtClean="0"/>
              <a:t>Постанова КМУ </a:t>
            </a:r>
            <a:r>
              <a:rPr lang="ru-RU" sz="1800" b="1" dirty="0" err="1"/>
              <a:t>від</a:t>
            </a:r>
            <a:r>
              <a:rPr lang="ru-RU" sz="1800" b="1" dirty="0"/>
              <a:t> </a:t>
            </a:r>
            <a:r>
              <a:rPr lang="ru-RU" sz="1800" b="1" dirty="0" smtClean="0"/>
              <a:t>30.09.2020 року </a:t>
            </a:r>
            <a:r>
              <a:rPr lang="ru-RU" sz="1800" b="1" dirty="0"/>
              <a:t>№ </a:t>
            </a:r>
            <a:r>
              <a:rPr lang="ru-RU" sz="1800" b="1" dirty="0" smtClean="0"/>
              <a:t>898 «Про </a:t>
            </a:r>
            <a:r>
              <a:rPr lang="ru-RU" sz="1800" b="1" dirty="0" err="1" smtClean="0"/>
              <a:t>затвердження</a:t>
            </a:r>
            <a:r>
              <a:rPr lang="ru-RU" sz="1800" b="1" dirty="0" smtClean="0"/>
              <a:t> Державного </a:t>
            </a:r>
            <a:r>
              <a:rPr lang="ru-RU" sz="1800" b="1" dirty="0"/>
              <a:t>стандарту </a:t>
            </a:r>
            <a:r>
              <a:rPr lang="ru-RU" sz="1800" b="1" dirty="0" err="1" smtClean="0"/>
              <a:t>базової</a:t>
            </a:r>
            <a:r>
              <a:rPr lang="ru-RU" sz="1800" b="1" dirty="0" smtClean="0"/>
              <a:t> </a:t>
            </a:r>
            <a:r>
              <a:rPr lang="ru-RU" sz="1800" b="1" dirty="0" err="1" smtClean="0"/>
              <a:t>середньої</a:t>
            </a:r>
            <a:r>
              <a:rPr lang="ru-RU" sz="1800" b="1" dirty="0" smtClean="0"/>
              <a:t> </a:t>
            </a:r>
            <a:r>
              <a:rPr lang="ru-RU" sz="1800" b="1" dirty="0" err="1"/>
              <a:t>освіти</a:t>
            </a:r>
            <a:r>
              <a:rPr lang="ru-RU" sz="1800" b="1" dirty="0"/>
              <a:t> </a:t>
            </a:r>
            <a:endParaRPr lang="ru-RU" sz="1800" b="1" dirty="0" smtClean="0"/>
          </a:p>
          <a:p>
            <a:pPr algn="just"/>
            <a:r>
              <a:rPr lang="uk-UA" sz="1800" b="1" dirty="0" smtClean="0"/>
              <a:t>Лист </a:t>
            </a:r>
            <a:r>
              <a:rPr lang="ru-RU" sz="1800" b="1" dirty="0" smtClean="0"/>
              <a:t>МОН </a:t>
            </a:r>
            <a:r>
              <a:rPr lang="ru-RU" sz="1800" b="1" dirty="0" err="1"/>
              <a:t>від</a:t>
            </a:r>
            <a:r>
              <a:rPr lang="ru-RU" sz="1800" b="1" dirty="0"/>
              <a:t> 10.06.2019 № 1/9-365 </a:t>
            </a:r>
            <a:r>
              <a:rPr lang="ru-RU" sz="1800" b="1" dirty="0" smtClean="0"/>
              <a:t>«Про </a:t>
            </a:r>
            <a:r>
              <a:rPr lang="ru-RU" sz="1800" b="1" dirty="0" err="1"/>
              <a:t>переліки</a:t>
            </a:r>
            <a:r>
              <a:rPr lang="ru-RU" sz="1800" b="1" dirty="0"/>
              <a:t> </a:t>
            </a:r>
            <a:r>
              <a:rPr lang="ru-RU" sz="1800" b="1" dirty="0" err="1"/>
              <a:t>навчальної</a:t>
            </a:r>
            <a:r>
              <a:rPr lang="ru-RU" sz="1800" b="1" dirty="0"/>
              <a:t> </a:t>
            </a:r>
            <a:r>
              <a:rPr lang="ru-RU" sz="1800" b="1" dirty="0" err="1"/>
              <a:t>літератури</a:t>
            </a:r>
            <a:r>
              <a:rPr lang="ru-RU" sz="1800" b="1" dirty="0"/>
              <a:t>, </a:t>
            </a:r>
            <a:r>
              <a:rPr lang="ru-RU" sz="1800" b="1" dirty="0" err="1"/>
              <a:t>рекомендованої</a:t>
            </a:r>
            <a:r>
              <a:rPr lang="ru-RU" sz="1800" b="1" dirty="0"/>
              <a:t> </a:t>
            </a:r>
            <a:r>
              <a:rPr lang="ru-RU" sz="1800" b="1" dirty="0" err="1"/>
              <a:t>Міністерством</a:t>
            </a:r>
            <a:r>
              <a:rPr lang="ru-RU" sz="1800" b="1" dirty="0"/>
              <a:t> </a:t>
            </a:r>
            <a:r>
              <a:rPr lang="ru-RU" sz="1800" b="1" dirty="0" err="1"/>
              <a:t>освіти</a:t>
            </a:r>
            <a:r>
              <a:rPr lang="ru-RU" sz="1800" b="1" dirty="0"/>
              <a:t> і науки </a:t>
            </a:r>
            <a:r>
              <a:rPr lang="ru-RU" sz="1800" b="1" dirty="0" err="1"/>
              <a:t>України</a:t>
            </a:r>
            <a:r>
              <a:rPr lang="ru-RU" sz="1800" b="1" dirty="0"/>
              <a:t> для </a:t>
            </a:r>
            <a:r>
              <a:rPr lang="ru-RU" sz="1800" b="1" dirty="0" err="1"/>
              <a:t>використання</a:t>
            </a:r>
            <a:r>
              <a:rPr lang="ru-RU" sz="1800" b="1" dirty="0"/>
              <a:t> у закладах </a:t>
            </a:r>
            <a:r>
              <a:rPr lang="ru-RU" sz="1800" b="1" dirty="0" err="1"/>
              <a:t>освіти</a:t>
            </a:r>
            <a:r>
              <a:rPr lang="ru-RU" sz="1800" b="1" dirty="0"/>
              <a:t> у 2019/2020 </a:t>
            </a:r>
            <a:r>
              <a:rPr lang="ru-RU" sz="1800" b="1" dirty="0" err="1"/>
              <a:t>навчальному</a:t>
            </a:r>
            <a:r>
              <a:rPr lang="ru-RU" sz="1800" b="1" dirty="0"/>
              <a:t> </a:t>
            </a:r>
            <a:r>
              <a:rPr lang="ru-RU" sz="1800" b="1" dirty="0" err="1" smtClean="0"/>
              <a:t>році</a:t>
            </a:r>
            <a:r>
              <a:rPr lang="ru-RU" sz="1800" b="1" dirty="0" smtClean="0"/>
              <a:t>»</a:t>
            </a:r>
          </a:p>
          <a:p>
            <a:pPr algn="just"/>
            <a:r>
              <a:rPr lang="ru-RU" sz="1800" b="1" dirty="0" smtClean="0"/>
              <a:t> </a:t>
            </a:r>
            <a:r>
              <a:rPr lang="uk-UA" sz="1800" b="1" dirty="0" smtClean="0"/>
              <a:t>Наказ МОНУ від 03.06.2008 року №496 «Про затвердження Інструкції з</a:t>
            </a:r>
            <a:r>
              <a:rPr lang="en-US" sz="1800" b="1" dirty="0" smtClean="0"/>
              <a:t> </a:t>
            </a:r>
            <a:r>
              <a:rPr lang="uk-UA" sz="1800" b="1" dirty="0" smtClean="0"/>
              <a:t>ведення класного журналу учнів 5-11(12)-х класів загальноосвітніх навчальних закладів»</a:t>
            </a:r>
          </a:p>
          <a:p>
            <a:pPr algn="just"/>
            <a:r>
              <a:rPr lang="uk-UA" sz="1800" b="1" dirty="0" smtClean="0"/>
              <a:t>Лист МОНУ від 28.04.2006 року №1/9-301 «Про орієнтовні вимоги до виконання письмових робіт і перевірки зошитів з природничо-математичних дисциплін у 5-11 класах»</a:t>
            </a:r>
          </a:p>
          <a:p>
            <a:pPr algn="just"/>
            <a:r>
              <a:rPr lang="ru-RU" sz="1800" b="1" dirty="0"/>
              <a:t>Лист МОНУ </a:t>
            </a:r>
            <a:r>
              <a:rPr lang="ru-RU" sz="1800" b="1" dirty="0" err="1"/>
              <a:t>від</a:t>
            </a:r>
            <a:r>
              <a:rPr lang="ru-RU" sz="1800" b="1" dirty="0"/>
              <a:t> 01.02.2012 року № 1/9-72 «Про </a:t>
            </a:r>
            <a:r>
              <a:rPr lang="ru-RU" sz="1800" b="1" dirty="0" err="1"/>
              <a:t>інструктивно-методичні</a:t>
            </a:r>
            <a:r>
              <a:rPr lang="ru-RU" sz="1800" b="1" dirty="0"/>
              <a:t> </a:t>
            </a:r>
            <a:r>
              <a:rPr lang="ru-RU" sz="1800" b="1" dirty="0" err="1"/>
              <a:t>матеріали</a:t>
            </a:r>
            <a:r>
              <a:rPr lang="ru-RU" sz="1800" b="1" dirty="0"/>
              <a:t> "</a:t>
            </a:r>
            <a:r>
              <a:rPr lang="ru-RU" sz="1800" b="1" dirty="0" err="1"/>
              <a:t>Безпечне</a:t>
            </a:r>
            <a:r>
              <a:rPr lang="ru-RU" sz="1800" b="1" dirty="0"/>
              <a:t> </a:t>
            </a:r>
            <a:r>
              <a:rPr lang="ru-RU" sz="1800" b="1" dirty="0" err="1"/>
              <a:t>проведення</a:t>
            </a:r>
            <a:r>
              <a:rPr lang="ru-RU" sz="1800" b="1" dirty="0"/>
              <a:t> занять у </a:t>
            </a:r>
            <a:r>
              <a:rPr lang="ru-RU" sz="1800" b="1" dirty="0" err="1"/>
              <a:t>кабінетах</a:t>
            </a:r>
            <a:r>
              <a:rPr lang="ru-RU" sz="1800" b="1" dirty="0"/>
              <a:t> </a:t>
            </a:r>
            <a:r>
              <a:rPr lang="ru-RU" sz="1800" b="1" dirty="0" err="1"/>
              <a:t>природничо-математичного</a:t>
            </a:r>
            <a:r>
              <a:rPr lang="ru-RU" sz="1800" b="1" dirty="0"/>
              <a:t> </a:t>
            </a:r>
            <a:r>
              <a:rPr lang="ru-RU" sz="1800" b="1" dirty="0" err="1"/>
              <a:t>напряму</a:t>
            </a:r>
            <a:r>
              <a:rPr lang="ru-RU" sz="1800" b="1" dirty="0"/>
              <a:t> </a:t>
            </a:r>
            <a:r>
              <a:rPr lang="ru-RU" sz="1800" b="1" dirty="0" err="1"/>
              <a:t>загальноосвітніх</a:t>
            </a:r>
            <a:r>
              <a:rPr lang="ru-RU" sz="1800" b="1" dirty="0"/>
              <a:t> </a:t>
            </a:r>
            <a:r>
              <a:rPr lang="ru-RU" sz="1800" b="1" dirty="0" err="1"/>
              <a:t>навчальних</a:t>
            </a:r>
            <a:r>
              <a:rPr lang="ru-RU" sz="1800" b="1" dirty="0"/>
              <a:t> закладах"». </a:t>
            </a:r>
          </a:p>
          <a:p>
            <a:pPr marL="0" indent="0" algn="just">
              <a:buNone/>
            </a:pPr>
            <a:endParaRPr lang="uk-UA" sz="1800" b="1" dirty="0" smtClean="0"/>
          </a:p>
          <a:p>
            <a:pPr lvl="0"/>
            <a:endParaRPr lang="uk-UA" sz="1800" b="1" dirty="0" smtClean="0"/>
          </a:p>
          <a:p>
            <a:endParaRPr lang="ru-RU" dirty="0"/>
          </a:p>
        </p:txBody>
      </p:sp>
    </p:spTree>
    <p:extLst>
      <p:ext uri="{BB962C8B-B14F-4D97-AF65-F5344CB8AC3E}">
        <p14:creationId xmlns:p14="http://schemas.microsoft.com/office/powerpoint/2010/main" val="175068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721" y="1701800"/>
            <a:ext cx="3003609" cy="2844800"/>
          </a:xfrm>
        </p:spPr>
        <p:txBody>
          <a:bodyPr anchor="ctr">
            <a:normAutofit/>
          </a:bodyPr>
          <a:lstStyle/>
          <a:p>
            <a:pPr algn="ctr"/>
            <a:r>
              <a:rPr lang="uk-UA" sz="2800" dirty="0" smtClean="0">
                <a:solidFill>
                  <a:srgbClr val="0070C0"/>
                </a:solidFill>
              </a:rPr>
              <a:t>Нормативно-правова база викладання фізики та астрономії</a:t>
            </a:r>
            <a:endParaRPr lang="uk-UA" sz="2800" dirty="0">
              <a:solidFill>
                <a:srgbClr val="0070C0"/>
              </a:solidFill>
            </a:endParaRPr>
          </a:p>
        </p:txBody>
      </p:sp>
      <p:sp>
        <p:nvSpPr>
          <p:cNvPr id="3" name="Объект 2"/>
          <p:cNvSpPr>
            <a:spLocks noGrp="1"/>
          </p:cNvSpPr>
          <p:nvPr>
            <p:ph idx="1"/>
          </p:nvPr>
        </p:nvSpPr>
        <p:spPr>
          <a:xfrm>
            <a:off x="3451206" y="285728"/>
            <a:ext cx="8429684" cy="6215106"/>
          </a:xfrm>
        </p:spPr>
        <p:txBody>
          <a:bodyPr>
            <a:normAutofit/>
          </a:bodyPr>
          <a:lstStyle/>
          <a:p>
            <a:pPr lvl="0" algn="just"/>
            <a:r>
              <a:rPr lang="uk-UA" sz="1800" b="1" dirty="0" smtClean="0"/>
              <a:t>Наказ МОНУ від 24.11.2017 року №1539 «Про надання грифу </a:t>
            </a:r>
            <a:r>
              <a:rPr lang="uk-UA" sz="1800" b="1" i="1" dirty="0" smtClean="0"/>
              <a:t>МОН</a:t>
            </a:r>
            <a:r>
              <a:rPr lang="uk-UA" sz="1800" b="1" dirty="0" smtClean="0"/>
              <a:t> навчальним програмам з фізики і астрономії для учнів 10-11 класів та польської мови для учнів 5-9 та 10-11 класів закладів загальної середньої освіти»</a:t>
            </a:r>
          </a:p>
          <a:p>
            <a:pPr lvl="0" algn="just"/>
            <a:r>
              <a:rPr lang="ru-RU" sz="1800" b="1" dirty="0" smtClean="0"/>
              <a:t>Наказ МОН</a:t>
            </a:r>
            <a:r>
              <a:rPr lang="ru-RU" sz="1800" dirty="0" smtClean="0"/>
              <a:t> </a:t>
            </a:r>
            <a:r>
              <a:rPr lang="uk-UA" sz="1800" b="1" dirty="0" smtClean="0"/>
              <a:t>від 15.04.1993 року №102 </a:t>
            </a:r>
            <a:r>
              <a:rPr lang="ru-RU" sz="1800" b="1" dirty="0" smtClean="0"/>
              <a:t>«</a:t>
            </a:r>
            <a:r>
              <a:rPr lang="uk-UA" sz="1800" b="1" dirty="0" smtClean="0"/>
              <a:t>Про затвердження Інструкції про порядок обчислення заробітної плати працівників освіти (із змінами</a:t>
            </a:r>
            <a:r>
              <a:rPr lang="ru-RU" sz="1800" b="1" dirty="0" smtClean="0"/>
              <a:t>)»</a:t>
            </a:r>
          </a:p>
          <a:p>
            <a:pPr lvl="0" algn="just"/>
            <a:r>
              <a:rPr lang="ru-RU" sz="1800" b="1" dirty="0"/>
              <a:t>Лист МОН </a:t>
            </a:r>
            <a:r>
              <a:rPr lang="ru-RU" sz="1800" b="1" dirty="0" err="1"/>
              <a:t>від</a:t>
            </a:r>
            <a:r>
              <a:rPr lang="ru-RU" sz="1800" b="1" dirty="0"/>
              <a:t> 01.07.2019 року № 1/11-5966 «</a:t>
            </a:r>
            <a:r>
              <a:rPr lang="ru-RU" sz="1800" b="1" dirty="0" err="1"/>
              <a:t>Щодо</a:t>
            </a:r>
            <a:r>
              <a:rPr lang="ru-RU" sz="1800" b="1" dirty="0"/>
              <a:t> </a:t>
            </a:r>
            <a:r>
              <a:rPr lang="ru-RU" sz="1800" b="1" dirty="0" err="1"/>
              <a:t>методичних</a:t>
            </a:r>
            <a:r>
              <a:rPr lang="ru-RU" sz="1800" b="1" dirty="0"/>
              <a:t> </a:t>
            </a:r>
            <a:r>
              <a:rPr lang="ru-RU" sz="1800" b="1" dirty="0" err="1"/>
              <a:t>рекомендацій</a:t>
            </a:r>
            <a:r>
              <a:rPr lang="ru-RU" sz="1800" b="1" dirty="0"/>
              <a:t> про </a:t>
            </a:r>
            <a:r>
              <a:rPr lang="ru-RU" sz="1800" b="1" dirty="0" err="1"/>
              <a:t>викладання</a:t>
            </a:r>
            <a:r>
              <a:rPr lang="ru-RU" sz="1800" b="1" dirty="0"/>
              <a:t> </a:t>
            </a:r>
            <a:r>
              <a:rPr lang="ru-RU" sz="1800" b="1" dirty="0" err="1"/>
              <a:t>навчальних</a:t>
            </a:r>
            <a:r>
              <a:rPr lang="ru-RU" sz="1800" b="1" dirty="0"/>
              <a:t> </a:t>
            </a:r>
            <a:r>
              <a:rPr lang="ru-RU" sz="1800" b="1" dirty="0" err="1"/>
              <a:t>предметів</a:t>
            </a:r>
            <a:r>
              <a:rPr lang="ru-RU" sz="1800" b="1" dirty="0"/>
              <a:t> у закладах </a:t>
            </a:r>
            <a:r>
              <a:rPr lang="ru-RU" sz="1800" b="1" dirty="0" err="1"/>
              <a:t>загальної</a:t>
            </a:r>
            <a:r>
              <a:rPr lang="ru-RU" sz="1800" b="1" dirty="0"/>
              <a:t> </a:t>
            </a:r>
            <a:r>
              <a:rPr lang="ru-RU" sz="1800" b="1" dirty="0" err="1"/>
              <a:t>середньої</a:t>
            </a:r>
            <a:r>
              <a:rPr lang="ru-RU" sz="1800" b="1" dirty="0"/>
              <a:t> </a:t>
            </a:r>
            <a:r>
              <a:rPr lang="ru-RU" sz="1800" b="1" dirty="0" err="1"/>
              <a:t>освіти</a:t>
            </a:r>
            <a:r>
              <a:rPr lang="ru-RU" sz="1800" b="1" dirty="0"/>
              <a:t> у 2019/2020 </a:t>
            </a:r>
            <a:r>
              <a:rPr lang="ru-RU" sz="1800" b="1" dirty="0" err="1"/>
              <a:t>навчальному</a:t>
            </a:r>
            <a:r>
              <a:rPr lang="ru-RU" sz="1800" b="1" dirty="0"/>
              <a:t> </a:t>
            </a:r>
            <a:r>
              <a:rPr lang="ru-RU" sz="1800" b="1" dirty="0" err="1"/>
              <a:t>році</a:t>
            </a:r>
            <a:r>
              <a:rPr lang="ru-RU" sz="1800" b="1" dirty="0"/>
              <a:t>»</a:t>
            </a:r>
          </a:p>
          <a:p>
            <a:pPr lvl="0" algn="just"/>
            <a:r>
              <a:rPr lang="ru-RU" sz="1800" b="1" dirty="0" smtClean="0"/>
              <a:t>Наказ МОНУ</a:t>
            </a:r>
            <a:r>
              <a:rPr lang="ru-RU" sz="1800" dirty="0" smtClean="0"/>
              <a:t> </a:t>
            </a:r>
            <a:r>
              <a:rPr lang="uk-UA" sz="1800" b="1" dirty="0" smtClean="0"/>
              <a:t>від 27.05.2014 року №648 «Щодо припинення практики створення та вимагання від дошкільних, загальноосвітніх, професійно-технічних та позашкільних навчальних закладів документації та звітності, не передбаченої законодавством України»</a:t>
            </a:r>
          </a:p>
          <a:p>
            <a:pPr lvl="0" algn="just"/>
            <a:r>
              <a:rPr lang="uk-UA" sz="1800" b="1" dirty="0" smtClean="0"/>
              <a:t>Лист </a:t>
            </a:r>
            <a:r>
              <a:rPr lang="ru-RU" sz="1800" b="1" dirty="0" smtClean="0"/>
              <a:t>МОНУ</a:t>
            </a:r>
            <a:r>
              <a:rPr lang="ru-RU" sz="1800" dirty="0" smtClean="0"/>
              <a:t> </a:t>
            </a:r>
            <a:r>
              <a:rPr lang="uk-UA" sz="1800" b="1" dirty="0" smtClean="0"/>
              <a:t>від 05.12.2014 року №1/9-630 «Про неухильне дотримання принципів гарантування свободи педагогічної діяльності вчителя»</a:t>
            </a:r>
          </a:p>
          <a:p>
            <a:pPr lvl="0" algn="just"/>
            <a:endParaRPr lang="uk-UA" sz="1800" b="1" dirty="0" smtClean="0"/>
          </a:p>
          <a:p>
            <a:pPr lvl="0"/>
            <a:endParaRPr lang="uk-UA" sz="1800" b="1" dirty="0" smtClean="0"/>
          </a:p>
          <a:p>
            <a:endParaRPr lang="ru-RU" dirty="0"/>
          </a:p>
        </p:txBody>
      </p:sp>
    </p:spTree>
    <p:extLst>
      <p:ext uri="{BB962C8B-B14F-4D97-AF65-F5344CB8AC3E}">
        <p14:creationId xmlns:p14="http://schemas.microsoft.com/office/powerpoint/2010/main" val="175068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721" y="1701800"/>
            <a:ext cx="3003609" cy="2844800"/>
          </a:xfrm>
        </p:spPr>
        <p:txBody>
          <a:bodyPr anchor="ctr">
            <a:normAutofit/>
          </a:bodyPr>
          <a:lstStyle/>
          <a:p>
            <a:pPr algn="ctr"/>
            <a:r>
              <a:rPr lang="uk-UA" sz="2800" dirty="0" smtClean="0">
                <a:solidFill>
                  <a:srgbClr val="0070C0"/>
                </a:solidFill>
              </a:rPr>
              <a:t>Нормативно-правова база викладання фізики та астрономії</a:t>
            </a:r>
            <a:endParaRPr lang="uk-UA" sz="2800" dirty="0">
              <a:solidFill>
                <a:srgbClr val="0070C0"/>
              </a:solidFill>
            </a:endParaRPr>
          </a:p>
        </p:txBody>
      </p:sp>
      <p:sp>
        <p:nvSpPr>
          <p:cNvPr id="3" name="Объект 2"/>
          <p:cNvSpPr>
            <a:spLocks noGrp="1"/>
          </p:cNvSpPr>
          <p:nvPr>
            <p:ph idx="1"/>
          </p:nvPr>
        </p:nvSpPr>
        <p:spPr>
          <a:xfrm>
            <a:off x="3214092" y="285728"/>
            <a:ext cx="8666798" cy="6311624"/>
          </a:xfrm>
        </p:spPr>
        <p:txBody>
          <a:bodyPr>
            <a:normAutofit lnSpcReduction="10000"/>
          </a:bodyPr>
          <a:lstStyle/>
          <a:p>
            <a:pPr algn="just"/>
            <a:r>
              <a:rPr lang="uk-UA" sz="1800" b="1" dirty="0" smtClean="0"/>
              <a:t>Наказ МОН від 20.04.2018 року № 405 </a:t>
            </a:r>
            <a:r>
              <a:rPr lang="ru-RU" sz="1800" b="1" dirty="0" smtClean="0"/>
              <a:t>«</a:t>
            </a:r>
            <a:r>
              <a:rPr lang="uk-UA" sz="1800" b="1" dirty="0" smtClean="0"/>
              <a:t>Про затвердження типової освітньої програми закладів загальної середньої освіти ІІ ступеня</a:t>
            </a:r>
            <a:r>
              <a:rPr lang="ru-RU" sz="1800" b="1" dirty="0" smtClean="0"/>
              <a:t>»</a:t>
            </a:r>
            <a:r>
              <a:rPr lang="uk-UA" sz="1800" b="1" dirty="0" smtClean="0"/>
              <a:t>. </a:t>
            </a:r>
          </a:p>
          <a:p>
            <a:pPr algn="just"/>
            <a:r>
              <a:rPr lang="ru-RU" sz="1800" b="1" dirty="0" smtClean="0"/>
              <a:t>Наказ МОН</a:t>
            </a:r>
            <a:r>
              <a:rPr lang="ru-RU" sz="1800" dirty="0" smtClean="0"/>
              <a:t> </a:t>
            </a:r>
            <a:r>
              <a:rPr lang="uk-UA" sz="1800" b="1" dirty="0" smtClean="0"/>
              <a:t>від 20.04.2018 року №408 </a:t>
            </a:r>
            <a:r>
              <a:rPr lang="ru-RU" sz="1800" b="1" dirty="0" smtClean="0"/>
              <a:t>«</a:t>
            </a:r>
            <a:r>
              <a:rPr lang="uk-UA" sz="1800" b="1" dirty="0" smtClean="0"/>
              <a:t>Про затвердження типової освітньої програми закладів загальної середньої освіти ІІІ ступеня</a:t>
            </a:r>
            <a:r>
              <a:rPr lang="ru-RU" sz="1800" b="1" dirty="0" smtClean="0"/>
              <a:t>»</a:t>
            </a:r>
          </a:p>
          <a:p>
            <a:pPr algn="just"/>
            <a:r>
              <a:rPr lang="ru-RU" sz="1800" b="1" dirty="0"/>
              <a:t>Наказ МОН </a:t>
            </a:r>
            <a:r>
              <a:rPr lang="ru-RU" sz="1800" b="1" dirty="0" err="1"/>
              <a:t>від</a:t>
            </a:r>
            <a:r>
              <a:rPr lang="ru-RU" sz="1800" b="1" dirty="0"/>
              <a:t> </a:t>
            </a:r>
            <a:r>
              <a:rPr lang="ru-RU" sz="1800" b="1" dirty="0" smtClean="0"/>
              <a:t>19.02.2021 року </a:t>
            </a:r>
            <a:r>
              <a:rPr lang="ru-RU" sz="1800" b="1" dirty="0"/>
              <a:t>№ 235 «Про </a:t>
            </a:r>
            <a:r>
              <a:rPr lang="ru-RU" sz="1800" b="1" dirty="0" err="1"/>
              <a:t>затвердження</a:t>
            </a:r>
            <a:r>
              <a:rPr lang="ru-RU" sz="1800" b="1" dirty="0"/>
              <a:t> </a:t>
            </a:r>
            <a:r>
              <a:rPr lang="ru-RU" sz="1800" b="1" dirty="0" err="1"/>
              <a:t>типової</a:t>
            </a:r>
            <a:r>
              <a:rPr lang="ru-RU" sz="1800" b="1" dirty="0"/>
              <a:t> </a:t>
            </a:r>
            <a:r>
              <a:rPr lang="ru-RU" sz="1800" b="1" dirty="0" err="1"/>
              <a:t>освітньої</a:t>
            </a:r>
            <a:r>
              <a:rPr lang="ru-RU" sz="1800" b="1" dirty="0"/>
              <a:t> </a:t>
            </a:r>
            <a:r>
              <a:rPr lang="ru-RU" sz="1800" b="1" dirty="0" err="1"/>
              <a:t>програми</a:t>
            </a:r>
            <a:r>
              <a:rPr lang="ru-RU" sz="1800" b="1" dirty="0"/>
              <a:t> </a:t>
            </a:r>
            <a:r>
              <a:rPr lang="ru-RU" sz="1800" b="1" dirty="0" smtClean="0"/>
              <a:t> для </a:t>
            </a:r>
            <a:r>
              <a:rPr lang="ru-RU" sz="1800" b="1" dirty="0"/>
              <a:t>5-9 </a:t>
            </a:r>
            <a:r>
              <a:rPr lang="ru-RU" sz="1800" b="1" dirty="0" err="1"/>
              <a:t>класів</a:t>
            </a:r>
            <a:r>
              <a:rPr lang="ru-RU" sz="1800" b="1" dirty="0"/>
              <a:t> </a:t>
            </a:r>
            <a:r>
              <a:rPr lang="ru-RU" sz="1800" b="1" dirty="0" err="1"/>
              <a:t>закладів</a:t>
            </a:r>
            <a:r>
              <a:rPr lang="ru-RU" sz="1800" b="1" dirty="0"/>
              <a:t> </a:t>
            </a:r>
            <a:r>
              <a:rPr lang="ru-RU" sz="1800" b="1" dirty="0" err="1"/>
              <a:t>загальної</a:t>
            </a:r>
            <a:r>
              <a:rPr lang="ru-RU" sz="1800" b="1" dirty="0"/>
              <a:t> </a:t>
            </a:r>
            <a:r>
              <a:rPr lang="ru-RU" sz="1800" b="1" dirty="0" err="1"/>
              <a:t>середньої</a:t>
            </a:r>
            <a:r>
              <a:rPr lang="ru-RU" sz="1800" b="1" dirty="0"/>
              <a:t> </a:t>
            </a:r>
            <a:r>
              <a:rPr lang="ru-RU" sz="1800" b="1" dirty="0" err="1" smtClean="0"/>
              <a:t>освіти</a:t>
            </a:r>
            <a:r>
              <a:rPr lang="ru-RU" sz="1800" b="1" dirty="0" smtClean="0"/>
              <a:t>»  (</a:t>
            </a:r>
            <a:r>
              <a:rPr lang="ru-RU" sz="1800" b="1" dirty="0" err="1" smtClean="0"/>
              <a:t>набуває</a:t>
            </a:r>
            <a:r>
              <a:rPr lang="ru-RU" sz="1800" b="1" dirty="0" smtClean="0"/>
              <a:t> </a:t>
            </a:r>
            <a:r>
              <a:rPr lang="ru-RU" sz="1800" b="1" dirty="0" err="1" smtClean="0"/>
              <a:t>чинності</a:t>
            </a:r>
            <a:r>
              <a:rPr lang="ru-RU" sz="1800" b="1" dirty="0"/>
              <a:t> </a:t>
            </a:r>
            <a:r>
              <a:rPr lang="ru-RU" sz="1800" b="1" dirty="0" err="1" smtClean="0"/>
              <a:t>аоетапно</a:t>
            </a:r>
            <a:r>
              <a:rPr lang="ru-RU" sz="1800" b="1" dirty="0" smtClean="0"/>
              <a:t> з 2022/2023 </a:t>
            </a:r>
            <a:r>
              <a:rPr lang="ru-RU" sz="1800" b="1" dirty="0" err="1" smtClean="0"/>
              <a:t>н.р</a:t>
            </a:r>
            <a:r>
              <a:rPr lang="ru-RU" sz="1800" b="1" smtClean="0"/>
              <a:t>.)</a:t>
            </a:r>
            <a:endParaRPr lang="uk-UA" sz="1800" b="1" dirty="0" smtClean="0"/>
          </a:p>
          <a:p>
            <a:pPr algn="just"/>
            <a:r>
              <a:rPr lang="uk-UA" sz="1800" b="1" dirty="0" smtClean="0"/>
              <a:t>Наказ МОН від 26.09.2005 року №557 «Про впорядкування умов оплати праці та затвердження схем тарифних розрядів працівників навчальних закладів, установ освіти та наукових установ»</a:t>
            </a:r>
          </a:p>
          <a:p>
            <a:pPr algn="just"/>
            <a:r>
              <a:rPr lang="uk-UA" sz="1800" b="1" dirty="0" smtClean="0"/>
              <a:t>Постанова </a:t>
            </a:r>
            <a:r>
              <a:rPr lang="uk-UA" sz="1800" b="1" dirty="0"/>
              <a:t>КМУ від </a:t>
            </a:r>
            <a:r>
              <a:rPr lang="uk-UA" sz="1800" b="1" dirty="0" smtClean="0"/>
              <a:t>21.08.2019 року </a:t>
            </a:r>
            <a:r>
              <a:rPr lang="uk-UA" sz="1800" b="1" dirty="0"/>
              <a:t>№ 800 «Деякі питання підвищення кваліфікації педагогічних і науково-педагогічних працівників»</a:t>
            </a:r>
          </a:p>
          <a:p>
            <a:pPr lvl="0" algn="just"/>
            <a:r>
              <a:rPr lang="ru-RU" sz="1800" b="1" dirty="0"/>
              <a:t>Лист МОН </a:t>
            </a:r>
            <a:r>
              <a:rPr lang="ru-RU" sz="1800" b="1" dirty="0" err="1"/>
              <a:t>України</a:t>
            </a:r>
            <a:r>
              <a:rPr lang="ru-RU" sz="1800" b="1" dirty="0"/>
              <a:t> </a:t>
            </a:r>
            <a:r>
              <a:rPr lang="ru-RU" sz="1800" b="1" dirty="0" err="1"/>
              <a:t>від</a:t>
            </a:r>
            <a:r>
              <a:rPr lang="ru-RU" sz="1800" b="1" dirty="0"/>
              <a:t> </a:t>
            </a:r>
            <a:r>
              <a:rPr lang="ru-RU" sz="1800" b="1" dirty="0" smtClean="0"/>
              <a:t>03.10.2018 року </a:t>
            </a:r>
            <a:r>
              <a:rPr lang="ru-RU" sz="1800" b="1" dirty="0"/>
              <a:t>№1/9-596 </a:t>
            </a:r>
            <a:r>
              <a:rPr lang="ru-RU" sz="1800" b="1" dirty="0" smtClean="0"/>
              <a:t>'</a:t>
            </a:r>
            <a:r>
              <a:rPr lang="uk-UA" sz="1800" b="1" dirty="0" err="1" smtClean="0"/>
              <a:t>'Лист-роз'яснення</a:t>
            </a:r>
            <a:r>
              <a:rPr lang="uk-UA" sz="1800" b="1" dirty="0" smtClean="0"/>
              <a:t> щодо застосування окремих положень Інструкції з діловодства у закладах загальної середньої освіти</a:t>
            </a:r>
            <a:r>
              <a:rPr lang="ru-RU" sz="1800" b="1" dirty="0" smtClean="0"/>
              <a:t>''</a:t>
            </a:r>
          </a:p>
          <a:p>
            <a:pPr lvl="0" algn="just"/>
            <a:r>
              <a:rPr lang="uk-UA" sz="1800" b="1" dirty="0"/>
              <a:t>Наказ МОН України від 25.06.2018 №676 </a:t>
            </a:r>
            <a:r>
              <a:rPr lang="uk-UA" sz="1800" b="1" dirty="0" err="1"/>
              <a:t>''Про</a:t>
            </a:r>
            <a:r>
              <a:rPr lang="uk-UA" sz="1800" b="1" dirty="0"/>
              <a:t> затвердження Інструкції з діловодства у закладах загальної середньої </a:t>
            </a:r>
            <a:r>
              <a:rPr lang="uk-UA" sz="1800" b="1" dirty="0" err="1"/>
              <a:t>освіти''</a:t>
            </a:r>
            <a:r>
              <a:rPr lang="uk-UA" sz="1800" b="1" dirty="0"/>
              <a:t> (зареєстровано в Міністерстві юстиції України 11 вересня 2018 р. </a:t>
            </a:r>
            <a:r>
              <a:rPr lang="uk-UA" sz="1800" b="1" dirty="0" smtClean="0"/>
              <a:t>  № </a:t>
            </a:r>
            <a:r>
              <a:rPr lang="uk-UA" sz="1800" b="1" dirty="0"/>
              <a:t>1028/32480)''</a:t>
            </a:r>
            <a:endParaRPr lang="uk-UA" sz="1800" b="1" dirty="0" smtClean="0"/>
          </a:p>
          <a:p>
            <a:pPr lvl="0"/>
            <a:endParaRPr lang="uk-UA" sz="1800" b="1" dirty="0" smtClean="0"/>
          </a:p>
          <a:p>
            <a:endParaRPr lang="ru-RU" dirty="0"/>
          </a:p>
        </p:txBody>
      </p:sp>
    </p:spTree>
    <p:extLst>
      <p:ext uri="{BB962C8B-B14F-4D97-AF65-F5344CB8AC3E}">
        <p14:creationId xmlns:p14="http://schemas.microsoft.com/office/powerpoint/2010/main" val="175068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0876" y="3643314"/>
            <a:ext cx="7008574" cy="1930400"/>
          </a:xfrm>
        </p:spPr>
        <p:txBody>
          <a:bodyPr/>
          <a:lstStyle/>
          <a:p>
            <a:pPr algn="ctr"/>
            <a:r>
              <a:rPr lang="uk-UA" b="1" dirty="0" err="1" smtClean="0">
                <a:solidFill>
                  <a:srgbClr val="00B0F0"/>
                </a:solidFill>
              </a:rPr>
              <a:t>Щасти</a:t>
            </a:r>
            <a:r>
              <a:rPr lang="uk-UA" b="1" dirty="0" smtClean="0">
                <a:solidFill>
                  <a:srgbClr val="00B0F0"/>
                </a:solidFill>
              </a:rPr>
              <a:t>!</a:t>
            </a:r>
            <a:endParaRPr lang="uk-UA" b="1" dirty="0">
              <a:solidFill>
                <a:srgbClr val="00B0F0"/>
              </a:solidFill>
            </a:endParaRPr>
          </a:p>
        </p:txBody>
      </p:sp>
      <p:sp>
        <p:nvSpPr>
          <p:cNvPr id="3" name="Текст 2"/>
          <p:cNvSpPr>
            <a:spLocks noGrp="1"/>
          </p:cNvSpPr>
          <p:nvPr>
            <p:ph type="body" idx="1"/>
          </p:nvPr>
        </p:nvSpPr>
        <p:spPr>
          <a:xfrm>
            <a:off x="808000" y="428604"/>
            <a:ext cx="7072362" cy="2786082"/>
          </a:xfrm>
        </p:spPr>
        <p:txBody>
          <a:bodyPr>
            <a:normAutofit fontScale="85000" lnSpcReduction="10000"/>
          </a:bodyPr>
          <a:lstStyle/>
          <a:p>
            <a:pPr algn="just"/>
            <a:r>
              <a:rPr lang="uk-UA" b="1" dirty="0" smtClean="0"/>
              <a:t>Це далеко не повний перелік документації та вимог щодо забезпечення навчально-виховного процесу з фізики. Дотримання цих вимог є обов'язком учителя. Тому потрібно бути уважним  і займатися самостійним пошуком інформації та вивченням  нормативно-правової документації.</a:t>
            </a:r>
            <a:endParaRPr lang="uk-UA" b="1" dirty="0"/>
          </a:p>
        </p:txBody>
      </p:sp>
    </p:spTree>
    <p:extLst>
      <p:ext uri="{BB962C8B-B14F-4D97-AF65-F5344CB8AC3E}">
        <p14:creationId xmlns:p14="http://schemas.microsoft.com/office/powerpoint/2010/main" val="1997697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3686" y="76200"/>
            <a:ext cx="11072890" cy="1995478"/>
          </a:xfrm>
          <a:effectLst/>
        </p:spPr>
        <p:txBody>
          <a:bodyPr>
            <a:noAutofit/>
          </a:bodyPr>
          <a:lstStyle/>
          <a:p>
            <a:pPr lvl="0" algn="ctr" defTabSz="914400" fontAlgn="base">
              <a:lnSpc>
                <a:spcPct val="100000"/>
              </a:lnSpc>
              <a:spcAft>
                <a:spcPct val="0"/>
              </a:spcAft>
            </a:pP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ПЕРЕЛІК</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навчальних програм, затверджених Міністерством освіти і науки України для використання в навчальних закладах ІІ ступеня,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у 2020/2021 навчальному році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ОСНОВНА  ШКОЛА</a:t>
            </a:r>
            <a:endParaRPr lang="ru-RU" sz="2400" b="1" dirty="0">
              <a:ln w="12700">
                <a:noFill/>
                <a:prstDash val="solid"/>
              </a:ln>
              <a:effectLst>
                <a:outerShdw blurRad="41275" dist="20320" dir="1800000" algn="tl" rotWithShape="0">
                  <a:srgbClr val="000000">
                    <a:alpha val="40000"/>
                  </a:srgbClr>
                </a:outerShdw>
              </a:effectLst>
            </a:endParaRPr>
          </a:p>
        </p:txBody>
      </p:sp>
      <p:graphicFrame>
        <p:nvGraphicFramePr>
          <p:cNvPr id="3" name="Таблиця 2"/>
          <p:cNvGraphicFramePr>
            <a:graphicFrameLocks noGrp="1"/>
          </p:cNvGraphicFramePr>
          <p:nvPr/>
        </p:nvGraphicFramePr>
        <p:xfrm>
          <a:off x="807998" y="2428866"/>
          <a:ext cx="10715704" cy="2214580"/>
        </p:xfrm>
        <a:graphic>
          <a:graphicData uri="http://schemas.openxmlformats.org/drawingml/2006/table">
            <a:tbl>
              <a:tblPr firstRow="1" bandRow="1">
                <a:tableStyleId>{5DA37D80-6434-44D0-A028-1B22A696006F}</a:tableStyleId>
              </a:tblPr>
              <a:tblGrid>
                <a:gridCol w="5857918"/>
                <a:gridCol w="857256"/>
                <a:gridCol w="1321604"/>
                <a:gridCol w="2678926"/>
              </a:tblGrid>
              <a:tr h="928696">
                <a:tc>
                  <a:txBody>
                    <a:bodyPr/>
                    <a:lstStyle/>
                    <a:p>
                      <a:r>
                        <a:rPr lang="uk-UA" sz="1800" b="1" kern="1200" dirty="0" err="1" smtClean="0">
                          <a:solidFill>
                            <a:schemeClr val="tx1"/>
                          </a:solidFill>
                          <a:latin typeface="+mn-lt"/>
                          <a:ea typeface="+mn-ea"/>
                          <a:cs typeface="+mn-cs"/>
                        </a:rPr>
                        <a:t>“Фізика</a:t>
                      </a:r>
                      <a:r>
                        <a:rPr lang="uk-UA" sz="1800" b="1" kern="1200" dirty="0" smtClean="0">
                          <a:solidFill>
                            <a:schemeClr val="tx1"/>
                          </a:solidFill>
                          <a:latin typeface="+mn-lt"/>
                          <a:ea typeface="+mn-ea"/>
                          <a:cs typeface="+mn-cs"/>
                        </a:rPr>
                        <a:t>. Навчальна програма для загальноосвітніх навчальних закладів. 7–9 </a:t>
                      </a:r>
                      <a:r>
                        <a:rPr lang="uk-UA" sz="1800" b="1" kern="1200" dirty="0" err="1" smtClean="0">
                          <a:solidFill>
                            <a:schemeClr val="tx1"/>
                          </a:solidFill>
                          <a:latin typeface="+mn-lt"/>
                          <a:ea typeface="+mn-ea"/>
                          <a:cs typeface="+mn-cs"/>
                        </a:rPr>
                        <a:t>класи.”</a:t>
                      </a:r>
                      <a:r>
                        <a:rPr lang="uk-UA" sz="1800" b="1" kern="1200" dirty="0" smtClean="0">
                          <a:solidFill>
                            <a:schemeClr val="tx1"/>
                          </a:solidFill>
                          <a:latin typeface="+mn-lt"/>
                          <a:ea typeface="+mn-ea"/>
                          <a:cs typeface="+mn-cs"/>
                        </a:rPr>
                        <a:t> (за </a:t>
                      </a:r>
                      <a:r>
                        <a:rPr lang="uk-UA" sz="1800" b="1" kern="1200" dirty="0" err="1" smtClean="0">
                          <a:solidFill>
                            <a:schemeClr val="tx1"/>
                          </a:solidFill>
                          <a:latin typeface="+mn-lt"/>
                          <a:ea typeface="+mn-ea"/>
                          <a:cs typeface="+mn-cs"/>
                        </a:rPr>
                        <a:t>заг.ред.В.В.Гудзя</a:t>
                      </a:r>
                      <a:r>
                        <a:rPr lang="uk-UA" sz="1800" b="1" kern="1200" dirty="0" smtClean="0">
                          <a:solidFill>
                            <a:schemeClr val="tx1"/>
                          </a:solidFill>
                          <a:latin typeface="+mn-lt"/>
                          <a:ea typeface="+mn-ea"/>
                          <a:cs typeface="+mn-cs"/>
                        </a:rPr>
                        <a:t>, 2012-2017) </a:t>
                      </a:r>
                    </a:p>
                  </a:txBody>
                  <a:tcPr/>
                </a:tc>
                <a:tc>
                  <a:txBody>
                    <a:bodyPr/>
                    <a:lstStyle/>
                    <a:p>
                      <a:pPr algn="ctr"/>
                      <a:r>
                        <a:rPr lang="uk-UA" sz="1800" dirty="0" smtClean="0"/>
                        <a:t>7-9</a:t>
                      </a:r>
                      <a:endParaRPr lang="uk-UA" sz="1800" dirty="0"/>
                    </a:p>
                  </a:txBody>
                  <a:tcPr/>
                </a:tc>
                <a:tc>
                  <a:txBody>
                    <a:bodyPr/>
                    <a:lstStyle/>
                    <a:p>
                      <a:pPr algn="ctr"/>
                      <a:r>
                        <a:rPr lang="uk-UA" sz="1800" dirty="0" smtClean="0"/>
                        <a:t>Сайт МОН</a:t>
                      </a:r>
                      <a:endParaRPr lang="uk-UA" sz="1800" dirty="0"/>
                    </a:p>
                  </a:txBody>
                  <a:tcPr/>
                </a:tc>
                <a:tc>
                  <a:txBody>
                    <a:bodyPr/>
                    <a:lstStyle/>
                    <a:p>
                      <a:r>
                        <a:rPr lang="ru-RU" sz="1800" b="1" kern="1200" dirty="0" smtClean="0">
                          <a:solidFill>
                            <a:schemeClr val="tx1"/>
                          </a:solidFill>
                          <a:latin typeface="+mn-lt"/>
                          <a:ea typeface="+mn-ea"/>
                          <a:cs typeface="+mn-cs"/>
                        </a:rPr>
                        <a:t>Наказ МОН </a:t>
                      </a:r>
                      <a:r>
                        <a:rPr lang="ru-RU" sz="1800" b="1" kern="1200" dirty="0" err="1" smtClean="0">
                          <a:solidFill>
                            <a:schemeClr val="tx1"/>
                          </a:solidFill>
                          <a:latin typeface="+mn-lt"/>
                          <a:ea typeface="+mn-ea"/>
                          <a:cs typeface="+mn-cs"/>
                        </a:rPr>
                        <a:t>України</a:t>
                      </a:r>
                      <a:r>
                        <a:rPr lang="ru-RU" sz="1800" b="1" kern="1200" dirty="0" smtClean="0">
                          <a:solidFill>
                            <a:schemeClr val="tx1"/>
                          </a:solidFill>
                          <a:latin typeface="+mn-lt"/>
                          <a:ea typeface="+mn-ea"/>
                          <a:cs typeface="+mn-cs"/>
                        </a:rPr>
                        <a:t> </a:t>
                      </a:r>
                      <a:r>
                        <a:rPr lang="ru-RU" sz="1800" b="1" kern="1200" dirty="0" err="1" smtClean="0">
                          <a:solidFill>
                            <a:schemeClr val="tx1"/>
                          </a:solidFill>
                          <a:latin typeface="+mn-lt"/>
                          <a:ea typeface="+mn-ea"/>
                          <a:cs typeface="+mn-cs"/>
                        </a:rPr>
                        <a:t>від</a:t>
                      </a:r>
                      <a:r>
                        <a:rPr lang="ru-RU" sz="1800" b="1" kern="1200" dirty="0" smtClean="0">
                          <a:solidFill>
                            <a:schemeClr val="tx1"/>
                          </a:solidFill>
                          <a:latin typeface="+mn-lt"/>
                          <a:ea typeface="+mn-ea"/>
                          <a:cs typeface="+mn-cs"/>
                        </a:rPr>
                        <a:t> 07.06.2017 № 804</a:t>
                      </a:r>
                      <a:endParaRPr lang="uk-UA" sz="1800" dirty="0"/>
                    </a:p>
                  </a:txBody>
                  <a:tcPr/>
                </a:tc>
              </a:tr>
              <a:tr h="1285884">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uk-UA" sz="1800" b="1" kern="1200" dirty="0" smtClean="0">
                          <a:solidFill>
                            <a:schemeClr val="tx1"/>
                          </a:solidFill>
                          <a:latin typeface="+mn-lt"/>
                          <a:ea typeface="+mn-ea"/>
                          <a:cs typeface="+mn-cs"/>
                        </a:rPr>
                        <a:t>“</a:t>
                      </a:r>
                      <a:r>
                        <a:rPr lang="ru-RU" sz="1800" b="1" dirty="0" err="1" smtClean="0"/>
                        <a:t>Фізика</a:t>
                      </a:r>
                      <a:r>
                        <a:rPr lang="ru-RU" sz="1800" b="1" dirty="0" smtClean="0"/>
                        <a:t>.</a:t>
                      </a:r>
                      <a:r>
                        <a:rPr lang="ru-RU" sz="1800" b="1" baseline="0" dirty="0" smtClean="0"/>
                        <a:t> </a:t>
                      </a:r>
                      <a:r>
                        <a:rPr lang="ru-RU" sz="1800" b="1" dirty="0" err="1" smtClean="0"/>
                        <a:t>Навчальна</a:t>
                      </a:r>
                      <a:r>
                        <a:rPr lang="ru-RU" sz="1800" b="1" dirty="0" smtClean="0"/>
                        <a:t> </a:t>
                      </a:r>
                      <a:r>
                        <a:rPr lang="ru-RU" sz="1800" b="1" dirty="0" err="1" smtClean="0"/>
                        <a:t>програма</a:t>
                      </a:r>
                      <a:r>
                        <a:rPr lang="ru-RU" sz="1800" b="1" dirty="0" smtClean="0"/>
                        <a:t> для </a:t>
                      </a:r>
                      <a:r>
                        <a:rPr lang="ru-RU" sz="1800" b="1" dirty="0" err="1" smtClean="0"/>
                        <a:t>загальноосвітніх</a:t>
                      </a:r>
                      <a:r>
                        <a:rPr lang="ru-RU" sz="1800" b="1" dirty="0" smtClean="0"/>
                        <a:t> </a:t>
                      </a:r>
                      <a:r>
                        <a:rPr lang="ru-RU" sz="1800" b="1" dirty="0" err="1" smtClean="0"/>
                        <a:t>навчальних</a:t>
                      </a:r>
                      <a:r>
                        <a:rPr lang="ru-RU" sz="1800" b="1" dirty="0" smtClean="0"/>
                        <a:t> </a:t>
                      </a:r>
                      <a:r>
                        <a:rPr lang="ru-RU" sz="1800" b="1" dirty="0" err="1" smtClean="0"/>
                        <a:t>закладів</a:t>
                      </a:r>
                      <a:r>
                        <a:rPr lang="ru-RU" sz="1800" b="1" dirty="0" smtClean="0"/>
                        <a:t> </a:t>
                      </a:r>
                      <a:r>
                        <a:rPr lang="ru-RU" sz="1800" b="1" dirty="0" err="1" smtClean="0"/>
                        <a:t>із</a:t>
                      </a:r>
                      <a:r>
                        <a:rPr lang="ru-RU" sz="1800" b="1" dirty="0" smtClean="0"/>
                        <a:t> </a:t>
                      </a:r>
                      <a:r>
                        <a:rPr lang="ru-RU" sz="1800" b="1" dirty="0" err="1" smtClean="0"/>
                        <a:t>поглибленим</a:t>
                      </a:r>
                      <a:r>
                        <a:rPr lang="ru-RU" sz="1800" b="1" dirty="0" smtClean="0"/>
                        <a:t> </a:t>
                      </a:r>
                      <a:r>
                        <a:rPr lang="ru-RU" sz="1800" b="1" dirty="0" err="1" smtClean="0"/>
                        <a:t>вивченням</a:t>
                      </a:r>
                      <a:r>
                        <a:rPr lang="ru-RU" sz="1800" b="1" dirty="0" smtClean="0"/>
                        <a:t> </a:t>
                      </a:r>
                      <a:r>
                        <a:rPr lang="ru-RU" sz="1800" b="1" dirty="0" err="1" smtClean="0"/>
                        <a:t>фізики</a:t>
                      </a:r>
                      <a:r>
                        <a:rPr lang="ru-RU" sz="1800" b="1" dirty="0" smtClean="0"/>
                        <a:t>. 8–9 </a:t>
                      </a:r>
                      <a:r>
                        <a:rPr lang="ru-RU" sz="1800" b="1" dirty="0" err="1" smtClean="0"/>
                        <a:t>класи</a:t>
                      </a:r>
                      <a:r>
                        <a:rPr lang="ru-RU" sz="1800" b="1" dirty="0" smtClean="0"/>
                        <a:t>.</a:t>
                      </a:r>
                      <a:r>
                        <a:rPr lang="uk-UA" sz="1800" b="1" kern="1200" dirty="0" smtClean="0">
                          <a:solidFill>
                            <a:schemeClr val="tx1"/>
                          </a:solidFill>
                          <a:latin typeface="+mn-lt"/>
                          <a:ea typeface="+mn-ea"/>
                          <a:cs typeface="+mn-cs"/>
                        </a:rPr>
                        <a:t>” (за </a:t>
                      </a:r>
                      <a:r>
                        <a:rPr lang="uk-UA" sz="1800" b="1" kern="1200" dirty="0" err="1" smtClean="0">
                          <a:solidFill>
                            <a:schemeClr val="tx1"/>
                          </a:solidFill>
                          <a:latin typeface="+mn-lt"/>
                          <a:ea typeface="+mn-ea"/>
                          <a:cs typeface="+mn-cs"/>
                        </a:rPr>
                        <a:t>заг.ред.О.І.Ляшенка</a:t>
                      </a:r>
                      <a:r>
                        <a:rPr lang="uk-UA" sz="1800" b="1" kern="1200" dirty="0" smtClean="0">
                          <a:solidFill>
                            <a:schemeClr val="tx1"/>
                          </a:solidFill>
                          <a:latin typeface="+mn-lt"/>
                          <a:ea typeface="+mn-ea"/>
                          <a:cs typeface="+mn-cs"/>
                        </a:rPr>
                        <a:t>, 2012)</a:t>
                      </a:r>
                      <a:r>
                        <a:rPr lang="ru-RU" sz="1800" b="1" dirty="0" smtClean="0"/>
                        <a:t> </a:t>
                      </a:r>
                    </a:p>
                  </a:txBody>
                  <a:tcPr/>
                </a:tc>
                <a:tc>
                  <a:txBody>
                    <a:bodyPr/>
                    <a:lstStyle/>
                    <a:p>
                      <a:pPr algn="ctr"/>
                      <a:r>
                        <a:rPr lang="uk-UA" sz="1800" b="1" dirty="0" smtClean="0"/>
                        <a:t>8-9</a:t>
                      </a:r>
                      <a:endParaRPr lang="uk-UA" sz="1800" b="1" dirty="0"/>
                    </a:p>
                  </a:txBody>
                  <a:tcPr/>
                </a:tc>
                <a:tc>
                  <a:txBody>
                    <a:bodyPr/>
                    <a:lstStyle/>
                    <a:p>
                      <a:pPr algn="ctr"/>
                      <a:r>
                        <a:rPr lang="uk-UA" sz="1800" b="1" dirty="0" smtClean="0"/>
                        <a:t>Сайт МОН</a:t>
                      </a:r>
                      <a:endParaRPr lang="uk-UA" sz="1800" b="1" dirty="0"/>
                    </a:p>
                  </a:txBody>
                  <a:tcPr/>
                </a:tc>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ru-RU" sz="1800" b="1" kern="1200" dirty="0" smtClean="0">
                          <a:solidFill>
                            <a:schemeClr val="tx1"/>
                          </a:solidFill>
                          <a:latin typeface="+mn-lt"/>
                          <a:ea typeface="+mn-ea"/>
                          <a:cs typeface="+mn-cs"/>
                        </a:rPr>
                        <a:t>Наказ МОН </a:t>
                      </a:r>
                      <a:r>
                        <a:rPr lang="ru-RU" sz="1800" b="1" kern="1200" dirty="0" err="1" smtClean="0">
                          <a:solidFill>
                            <a:schemeClr val="tx1"/>
                          </a:solidFill>
                          <a:latin typeface="+mn-lt"/>
                          <a:ea typeface="+mn-ea"/>
                          <a:cs typeface="+mn-cs"/>
                        </a:rPr>
                        <a:t>України</a:t>
                      </a:r>
                      <a:r>
                        <a:rPr lang="ru-RU" sz="1800" b="1" kern="1200" dirty="0" smtClean="0">
                          <a:solidFill>
                            <a:schemeClr val="tx1"/>
                          </a:solidFill>
                          <a:latin typeface="+mn-lt"/>
                          <a:ea typeface="+mn-ea"/>
                          <a:cs typeface="+mn-cs"/>
                        </a:rPr>
                        <a:t> </a:t>
                      </a:r>
                      <a:r>
                        <a:rPr lang="ru-RU" sz="1800" b="1" kern="1200" dirty="0" err="1" smtClean="0">
                          <a:solidFill>
                            <a:schemeClr val="tx1"/>
                          </a:solidFill>
                          <a:latin typeface="+mn-lt"/>
                          <a:ea typeface="+mn-ea"/>
                          <a:cs typeface="+mn-cs"/>
                        </a:rPr>
                        <a:t>від</a:t>
                      </a:r>
                      <a:r>
                        <a:rPr lang="ru-RU" sz="1800" b="1" kern="1200" dirty="0" smtClean="0">
                          <a:solidFill>
                            <a:schemeClr val="tx1"/>
                          </a:solidFill>
                          <a:latin typeface="+mn-lt"/>
                          <a:ea typeface="+mn-ea"/>
                          <a:cs typeface="+mn-cs"/>
                        </a:rPr>
                        <a:t> 17.07.2015 № 983</a:t>
                      </a:r>
                      <a:endParaRPr lang="uk-UA" sz="1800" dirty="0" smtClean="0"/>
                    </a:p>
                    <a:p>
                      <a:endParaRPr lang="uk-UA" sz="1800" b="1" dirty="0"/>
                    </a:p>
                  </a:txBody>
                  <a:tcPr/>
                </a:tc>
              </a:tr>
            </a:tbl>
          </a:graphicData>
        </a:graphic>
      </p:graphicFrame>
    </p:spTree>
    <p:extLst>
      <p:ext uri="{BB962C8B-B14F-4D97-AF65-F5344CB8AC3E}">
        <p14:creationId xmlns:p14="http://schemas.microsoft.com/office/powerpoint/2010/main" val="1653943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3686" y="76200"/>
            <a:ext cx="11072890" cy="1995478"/>
          </a:xfrm>
          <a:effectLst/>
        </p:spPr>
        <p:txBody>
          <a:bodyPr>
            <a:noAutofit/>
          </a:bodyPr>
          <a:lstStyle/>
          <a:p>
            <a:pPr lvl="0" algn="ctr" defTabSz="914400" fontAlgn="base">
              <a:lnSpc>
                <a:spcPct val="100000"/>
              </a:lnSpc>
              <a:spcAft>
                <a:spcPct val="0"/>
              </a:spcAft>
            </a:pP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ПЕРЕЛІК</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навчальних програм затверджених Міністерством освіти і науки України для використання у навчальних закладах ІІІ ступеня </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 у 2020/2021 навчальному році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СТАРША  ШКОЛА</a:t>
            </a:r>
            <a:endParaRPr lang="ru-RU" sz="2400" b="1" dirty="0">
              <a:ln w="12700">
                <a:noFill/>
                <a:prstDash val="solid"/>
              </a:ln>
              <a:effectLst>
                <a:outerShdw blurRad="41275" dist="20320" dir="1800000" algn="tl" rotWithShape="0">
                  <a:srgbClr val="000000">
                    <a:alpha val="40000"/>
                  </a:srgbClr>
                </a:outerShdw>
              </a:effectLst>
            </a:endParaRPr>
          </a:p>
        </p:txBody>
      </p:sp>
      <p:graphicFrame>
        <p:nvGraphicFramePr>
          <p:cNvPr id="3" name="Таблиця 2"/>
          <p:cNvGraphicFramePr>
            <a:graphicFrameLocks noGrp="1"/>
          </p:cNvGraphicFramePr>
          <p:nvPr/>
        </p:nvGraphicFramePr>
        <p:xfrm>
          <a:off x="807998" y="2173089"/>
          <a:ext cx="10715704" cy="3566160"/>
        </p:xfrm>
        <a:graphic>
          <a:graphicData uri="http://schemas.openxmlformats.org/drawingml/2006/table">
            <a:tbl>
              <a:tblPr firstRow="1" bandRow="1">
                <a:tableStyleId>{5DA37D80-6434-44D0-A028-1B22A696006F}</a:tableStyleId>
              </a:tblPr>
              <a:tblGrid>
                <a:gridCol w="5857918"/>
                <a:gridCol w="857256"/>
                <a:gridCol w="1321604"/>
                <a:gridCol w="2678926"/>
              </a:tblGrid>
              <a:tr h="1024254">
                <a:tc>
                  <a:txBody>
                    <a:bodyPr/>
                    <a:lstStyle/>
                    <a:p>
                      <a:r>
                        <a:rPr lang="uk-UA" sz="1800" b="1" kern="1200" dirty="0" smtClean="0">
                          <a:solidFill>
                            <a:schemeClr val="tx1"/>
                          </a:solidFill>
                          <a:latin typeface="+mn-lt"/>
                          <a:ea typeface="+mn-ea"/>
                          <a:cs typeface="+mn-cs"/>
                        </a:rPr>
                        <a:t>Фізика</a:t>
                      </a:r>
                      <a:r>
                        <a:rPr lang="uk-UA" sz="1800" b="1" kern="1200" baseline="0" dirty="0" smtClean="0">
                          <a:solidFill>
                            <a:schemeClr val="tx1"/>
                          </a:solidFill>
                          <a:latin typeface="+mn-lt"/>
                          <a:ea typeface="+mn-ea"/>
                          <a:cs typeface="+mn-cs"/>
                        </a:rPr>
                        <a:t>. </a:t>
                      </a:r>
                      <a:r>
                        <a:rPr lang="uk-UA" sz="1800" b="1" kern="1200" dirty="0" smtClean="0">
                          <a:solidFill>
                            <a:schemeClr val="tx1"/>
                          </a:solidFill>
                          <a:latin typeface="+mn-lt"/>
                          <a:ea typeface="+mn-ea"/>
                          <a:cs typeface="+mn-cs"/>
                        </a:rPr>
                        <a:t>Навчальні програми для 10-11 класів  закладів загальної середньої освіти  (рівень стандарту, профільний рівень)</a:t>
                      </a:r>
                    </a:p>
                    <a:p>
                      <a:r>
                        <a:rPr lang="uk-UA" sz="1800" b="1" kern="1200" dirty="0" smtClean="0">
                          <a:solidFill>
                            <a:schemeClr val="tx1"/>
                          </a:solidFill>
                          <a:latin typeface="+mn-lt"/>
                          <a:ea typeface="+mn-ea"/>
                          <a:cs typeface="+mn-cs"/>
                        </a:rPr>
                        <a:t>Творчий колектив під керівництвом В.М.</a:t>
                      </a:r>
                      <a:r>
                        <a:rPr lang="uk-UA" sz="1800" b="1" kern="1200" dirty="0" err="1" smtClean="0">
                          <a:solidFill>
                            <a:schemeClr val="tx1"/>
                          </a:solidFill>
                          <a:latin typeface="+mn-lt"/>
                          <a:ea typeface="+mn-ea"/>
                          <a:cs typeface="+mn-cs"/>
                        </a:rPr>
                        <a:t>Локтєва</a:t>
                      </a:r>
                      <a:endParaRPr lang="uk-UA" sz="1800" noProof="0" dirty="0"/>
                    </a:p>
                  </a:txBody>
                  <a:tcPr/>
                </a:tc>
                <a:tc>
                  <a:txBody>
                    <a:bodyPr/>
                    <a:lstStyle/>
                    <a:p>
                      <a:pPr algn="ctr"/>
                      <a:r>
                        <a:rPr lang="uk-UA" sz="1800" b="1" dirty="0" smtClean="0"/>
                        <a:t>10-11</a:t>
                      </a:r>
                      <a:endParaRPr lang="uk-UA" sz="1800" b="1" dirty="0"/>
                    </a:p>
                  </a:txBody>
                  <a:tcPr/>
                </a:tc>
                <a:tc>
                  <a:txBody>
                    <a:bodyPr/>
                    <a:lstStyle/>
                    <a:p>
                      <a:pPr algn="ctr"/>
                      <a:r>
                        <a:rPr lang="uk-UA" sz="1800" b="1" dirty="0" smtClean="0"/>
                        <a:t>Сайт МОН</a:t>
                      </a:r>
                      <a:endParaRPr lang="uk-UA" sz="1800" b="1" dirty="0"/>
                    </a:p>
                  </a:txBody>
                  <a:tcPr/>
                </a:tc>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uk-UA" sz="1800" b="1" kern="1200" dirty="0" smtClean="0">
                          <a:solidFill>
                            <a:schemeClr val="tx1"/>
                          </a:solidFill>
                          <a:latin typeface="+mn-lt"/>
                          <a:ea typeface="+mn-ea"/>
                          <a:cs typeface="+mn-cs"/>
                        </a:rPr>
                        <a:t>Наказ МОН України від 24.11.2017 № 1539</a:t>
                      </a:r>
                      <a:endParaRPr lang="uk-UA" sz="1800" b="1" noProof="0" dirty="0" smtClean="0"/>
                    </a:p>
                  </a:txBody>
                  <a:tcPr/>
                </a:tc>
              </a:tr>
              <a:tr h="737749">
                <a:tc>
                  <a:txBody>
                    <a:bodyPr/>
                    <a:lstStyle/>
                    <a:p>
                      <a:r>
                        <a:rPr lang="uk-UA" sz="1800" b="1" kern="1200" dirty="0" smtClean="0">
                          <a:solidFill>
                            <a:schemeClr val="tx1"/>
                          </a:solidFill>
                          <a:latin typeface="+mn-lt"/>
                          <a:ea typeface="+mn-ea"/>
                          <a:cs typeface="+mn-cs"/>
                        </a:rPr>
                        <a:t>Фізика</a:t>
                      </a:r>
                      <a:r>
                        <a:rPr lang="uk-UA" sz="1800" b="1" kern="1200" baseline="0" dirty="0" smtClean="0">
                          <a:solidFill>
                            <a:schemeClr val="tx1"/>
                          </a:solidFill>
                          <a:latin typeface="+mn-lt"/>
                          <a:ea typeface="+mn-ea"/>
                          <a:cs typeface="+mn-cs"/>
                        </a:rPr>
                        <a:t> і астрономія. </a:t>
                      </a:r>
                      <a:r>
                        <a:rPr lang="uk-UA" sz="1800" b="1" kern="1200" dirty="0" smtClean="0">
                          <a:solidFill>
                            <a:schemeClr val="tx1"/>
                          </a:solidFill>
                          <a:latin typeface="+mn-lt"/>
                          <a:ea typeface="+mn-ea"/>
                          <a:cs typeface="+mn-cs"/>
                        </a:rPr>
                        <a:t>Навчальні програми для 10-11 класів  закладів загальної середньої освіти  (рівень стандарту, профільний рівень)</a:t>
                      </a:r>
                    </a:p>
                    <a:p>
                      <a:r>
                        <a:rPr lang="uk-UA" sz="1800" b="1" kern="1200" dirty="0" smtClean="0">
                          <a:solidFill>
                            <a:schemeClr val="tx1"/>
                          </a:solidFill>
                          <a:latin typeface="+mn-lt"/>
                          <a:ea typeface="+mn-ea"/>
                          <a:cs typeface="+mn-cs"/>
                        </a:rPr>
                        <a:t>Творчий колектив під керівництвом О.І.Ляшенка</a:t>
                      </a:r>
                      <a:endParaRPr lang="uk-UA" sz="1800" kern="1200" dirty="0">
                        <a:solidFill>
                          <a:schemeClr val="tx1"/>
                        </a:solidFill>
                        <a:latin typeface="+mn-lt"/>
                        <a:ea typeface="+mn-ea"/>
                        <a:cs typeface="+mn-cs"/>
                      </a:endParaRPr>
                    </a:p>
                  </a:txBody>
                  <a:tcPr/>
                </a:tc>
                <a:tc>
                  <a:txBody>
                    <a:bodyPr/>
                    <a:lstStyle/>
                    <a:p>
                      <a:pPr algn="ctr"/>
                      <a:r>
                        <a:rPr lang="uk-UA" sz="1800" b="1" dirty="0" smtClean="0"/>
                        <a:t>10-11</a:t>
                      </a:r>
                      <a:endParaRPr lang="uk-UA" sz="1800" b="1" dirty="0"/>
                    </a:p>
                  </a:txBody>
                  <a:tcPr/>
                </a:tc>
                <a:tc>
                  <a:txBody>
                    <a:bodyPr/>
                    <a:lstStyle/>
                    <a:p>
                      <a:pPr algn="ctr"/>
                      <a:r>
                        <a:rPr lang="uk-UA" sz="1800" b="1" dirty="0" smtClean="0"/>
                        <a:t>Сайт МОН</a:t>
                      </a:r>
                      <a:endParaRPr lang="uk-UA" sz="1800" b="1" dirty="0"/>
                    </a:p>
                  </a:txBody>
                  <a:tcPr/>
                </a:tc>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uk-UA" sz="1800" b="1" kern="1200" dirty="0" smtClean="0">
                          <a:solidFill>
                            <a:schemeClr val="tx1"/>
                          </a:solidFill>
                          <a:latin typeface="+mn-lt"/>
                          <a:ea typeface="+mn-ea"/>
                          <a:cs typeface="+mn-cs"/>
                        </a:rPr>
                        <a:t>Наказ МОН України від 24.11.2017 № 1539</a:t>
                      </a:r>
                      <a:endParaRPr lang="uk-UA" sz="1800" b="1" noProof="0" dirty="0" smtClean="0"/>
                    </a:p>
                  </a:txBody>
                  <a:tcPr/>
                </a:tc>
              </a:tr>
              <a:tr h="737749">
                <a:tc>
                  <a:txBody>
                    <a:bodyPr/>
                    <a:lstStyle/>
                    <a:p>
                      <a:r>
                        <a:rPr lang="uk-UA" sz="1800" b="1" kern="1200" dirty="0" smtClean="0">
                          <a:solidFill>
                            <a:schemeClr val="tx1"/>
                          </a:solidFill>
                          <a:latin typeface="+mn-lt"/>
                          <a:ea typeface="+mn-ea"/>
                          <a:cs typeface="+mn-cs"/>
                        </a:rPr>
                        <a:t>Астрономія</a:t>
                      </a:r>
                      <a:r>
                        <a:rPr lang="uk-UA" sz="1800" b="1" kern="1200" baseline="0" dirty="0" smtClean="0">
                          <a:solidFill>
                            <a:schemeClr val="tx1"/>
                          </a:solidFill>
                          <a:latin typeface="+mn-lt"/>
                          <a:ea typeface="+mn-ea"/>
                          <a:cs typeface="+mn-cs"/>
                        </a:rPr>
                        <a:t>. </a:t>
                      </a:r>
                      <a:r>
                        <a:rPr lang="uk-UA" sz="1800" b="1" kern="1200" dirty="0" smtClean="0">
                          <a:solidFill>
                            <a:schemeClr val="tx1"/>
                          </a:solidFill>
                          <a:latin typeface="+mn-lt"/>
                          <a:ea typeface="+mn-ea"/>
                          <a:cs typeface="+mn-cs"/>
                        </a:rPr>
                        <a:t>Навчальні програми для 10-11 класів загальноосвітніх навчальних (рівень стандарту, профільний рівень)</a:t>
                      </a:r>
                    </a:p>
                    <a:p>
                      <a:r>
                        <a:rPr lang="uk-UA" sz="1800" b="1" kern="1200" dirty="0" smtClean="0">
                          <a:solidFill>
                            <a:schemeClr val="tx1"/>
                          </a:solidFill>
                          <a:latin typeface="+mn-lt"/>
                          <a:ea typeface="+mn-ea"/>
                          <a:cs typeface="+mn-cs"/>
                        </a:rPr>
                        <a:t>Творчий колектив під керівництвом Я.С.</a:t>
                      </a:r>
                      <a:r>
                        <a:rPr lang="uk-UA" sz="1800" b="1" kern="1200" dirty="0" err="1" smtClean="0">
                          <a:solidFill>
                            <a:schemeClr val="tx1"/>
                          </a:solidFill>
                          <a:latin typeface="+mn-lt"/>
                          <a:ea typeface="+mn-ea"/>
                          <a:cs typeface="+mn-cs"/>
                        </a:rPr>
                        <a:t>Яцківа</a:t>
                      </a:r>
                      <a:endParaRPr lang="uk-UA" sz="1800" noProof="0" dirty="0"/>
                    </a:p>
                  </a:txBody>
                  <a:tcPr/>
                </a:tc>
                <a:tc>
                  <a:txBody>
                    <a:bodyPr/>
                    <a:lstStyle/>
                    <a:p>
                      <a:pPr algn="ctr"/>
                      <a:r>
                        <a:rPr lang="uk-UA" sz="1800" b="1" dirty="0" smtClean="0"/>
                        <a:t>10-11</a:t>
                      </a:r>
                      <a:endParaRPr lang="uk-UA" sz="1800" b="1" dirty="0"/>
                    </a:p>
                  </a:txBody>
                  <a:tcPr/>
                </a:tc>
                <a:tc>
                  <a:txBody>
                    <a:bodyPr/>
                    <a:lstStyle/>
                    <a:p>
                      <a:pPr algn="ctr"/>
                      <a:r>
                        <a:rPr lang="uk-UA" sz="1800" b="1" dirty="0" smtClean="0"/>
                        <a:t>Сайт МОН</a:t>
                      </a:r>
                      <a:endParaRPr lang="uk-UA" sz="1800" b="1" dirty="0"/>
                    </a:p>
                  </a:txBody>
                  <a:tcPr/>
                </a:tc>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uk-UA" sz="1800" b="1" kern="1200" dirty="0" smtClean="0">
                          <a:solidFill>
                            <a:schemeClr val="tx1"/>
                          </a:solidFill>
                          <a:latin typeface="+mn-lt"/>
                          <a:ea typeface="+mn-ea"/>
                          <a:cs typeface="+mn-cs"/>
                        </a:rPr>
                        <a:t>Наказ МОН України від 24.11.2017 № 1539</a:t>
                      </a:r>
                      <a:endParaRPr lang="uk-UA" sz="1800" b="1" noProof="0" dirty="0" smtClean="0"/>
                    </a:p>
                  </a:txBody>
                  <a:tcPr/>
                </a:tc>
              </a:tr>
            </a:tbl>
          </a:graphicData>
        </a:graphic>
      </p:graphicFrame>
    </p:spTree>
    <p:extLst>
      <p:ext uri="{BB962C8B-B14F-4D97-AF65-F5344CB8AC3E}">
        <p14:creationId xmlns:p14="http://schemas.microsoft.com/office/powerpoint/2010/main" val="1653943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3686" y="76200"/>
            <a:ext cx="11072890" cy="1709726"/>
          </a:xfrm>
          <a:effectLst/>
        </p:spPr>
        <p:txBody>
          <a:bodyPr>
            <a:noAutofit/>
          </a:bodyPr>
          <a:lstStyle/>
          <a:p>
            <a:pPr lvl="0" algn="ctr" defTabSz="914400" fontAlgn="base">
              <a:lnSpc>
                <a:spcPct val="100000"/>
              </a:lnSpc>
              <a:spcAft>
                <a:spcPct val="0"/>
              </a:spcAft>
            </a:pP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ПЕРЕЛІК</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типових </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освітніх програм затверджених Міністерством освіти і науки України для використання у навчальних закладах ІІІ ступеня </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 у 2020/2021 навчальному році </a:t>
            </a:r>
            <a:endParaRPr lang="ru-RU" sz="2400" b="1" dirty="0">
              <a:ln w="12700">
                <a:noFill/>
                <a:prstDash val="solid"/>
              </a:ln>
              <a:effectLst>
                <a:outerShdw blurRad="41275" dist="20320" dir="1800000" algn="tl" rotWithShape="0">
                  <a:srgbClr val="000000">
                    <a:alpha val="40000"/>
                  </a:srgbClr>
                </a:outerShdw>
              </a:effectLst>
            </a:endParaRPr>
          </a:p>
        </p:txBody>
      </p:sp>
      <p:graphicFrame>
        <p:nvGraphicFramePr>
          <p:cNvPr id="3" name="Таблиця 2"/>
          <p:cNvGraphicFramePr>
            <a:graphicFrameLocks noGrp="1"/>
          </p:cNvGraphicFramePr>
          <p:nvPr>
            <p:extLst>
              <p:ext uri="{D42A27DB-BD31-4B8C-83A1-F6EECF244321}">
                <p14:modId xmlns:p14="http://schemas.microsoft.com/office/powerpoint/2010/main" val="1519739514"/>
              </p:ext>
            </p:extLst>
          </p:nvPr>
        </p:nvGraphicFramePr>
        <p:xfrm>
          <a:off x="807998" y="2173089"/>
          <a:ext cx="10715704" cy="2626889"/>
        </p:xfrm>
        <a:graphic>
          <a:graphicData uri="http://schemas.openxmlformats.org/drawingml/2006/table">
            <a:tbl>
              <a:tblPr firstRow="1" bandRow="1">
                <a:tableStyleId>{5DA37D80-6434-44D0-A028-1B22A696006F}</a:tableStyleId>
              </a:tblPr>
              <a:tblGrid>
                <a:gridCol w="5857918"/>
                <a:gridCol w="857256"/>
                <a:gridCol w="1321604"/>
                <a:gridCol w="2678926"/>
              </a:tblGrid>
              <a:tr h="926671">
                <a:tc>
                  <a:txBody>
                    <a:bodyPr/>
                    <a:lstStyle/>
                    <a:p>
                      <a:r>
                        <a:rPr lang="uk-UA" sz="1800" b="1" kern="1200" dirty="0" smtClean="0">
                          <a:solidFill>
                            <a:schemeClr val="tx1"/>
                          </a:solidFill>
                          <a:latin typeface="+mn-lt"/>
                          <a:ea typeface="+mn-ea"/>
                          <a:cs typeface="+mn-cs"/>
                        </a:rPr>
                        <a:t>Типова освітня програма закладів загальної середньої освіти ІІ ступеня</a:t>
                      </a:r>
                      <a:endParaRPr lang="uk-UA" sz="1800" b="1" kern="1200" noProof="0" dirty="0" smtClean="0">
                        <a:solidFill>
                          <a:schemeClr val="tx1"/>
                        </a:solidFill>
                        <a:latin typeface="+mn-lt"/>
                        <a:ea typeface="+mn-ea"/>
                        <a:cs typeface="+mn-cs"/>
                      </a:endParaRPr>
                    </a:p>
                  </a:txBody>
                  <a:tcPr/>
                </a:tc>
                <a:tc>
                  <a:txBody>
                    <a:bodyPr/>
                    <a:lstStyle/>
                    <a:p>
                      <a:pPr algn="ctr"/>
                      <a:r>
                        <a:rPr lang="uk-UA" sz="1800" dirty="0" smtClean="0"/>
                        <a:t>5-9</a:t>
                      </a:r>
                      <a:endParaRPr lang="uk-UA" sz="1800" dirty="0"/>
                    </a:p>
                  </a:txBody>
                  <a:tcPr/>
                </a:tc>
                <a:tc>
                  <a:txBody>
                    <a:bodyPr/>
                    <a:lstStyle/>
                    <a:p>
                      <a:pPr algn="ctr"/>
                      <a:r>
                        <a:rPr lang="uk-UA" sz="1800" dirty="0" smtClean="0"/>
                        <a:t>Сайт МОН</a:t>
                      </a:r>
                      <a:endParaRPr lang="uk-UA" sz="1800" dirty="0"/>
                    </a:p>
                  </a:txBody>
                  <a:tcPr/>
                </a:tc>
                <a:tc>
                  <a:txBody>
                    <a:bodyPr/>
                    <a:lstStyle/>
                    <a:p>
                      <a:r>
                        <a:rPr lang="uk-UA" sz="1800" b="1" kern="1200" noProof="0" dirty="0" smtClean="0">
                          <a:solidFill>
                            <a:schemeClr val="tx1"/>
                          </a:solidFill>
                          <a:latin typeface="+mn-lt"/>
                          <a:ea typeface="+mn-ea"/>
                          <a:cs typeface="+mn-cs"/>
                        </a:rPr>
                        <a:t>Наказ МОН України</a:t>
                      </a:r>
                      <a:endParaRPr lang="uk-UA" sz="2400" b="1" kern="1200" dirty="0" smtClean="0">
                        <a:solidFill>
                          <a:schemeClr val="tx1"/>
                        </a:solidFill>
                        <a:latin typeface="+mn-lt"/>
                        <a:ea typeface="+mn-ea"/>
                        <a:cs typeface="+mn-cs"/>
                      </a:endParaRPr>
                    </a:p>
                    <a:p>
                      <a:r>
                        <a:rPr lang="uk-UA" sz="1800" b="1" kern="1200" dirty="0" smtClean="0">
                          <a:solidFill>
                            <a:schemeClr val="tx1"/>
                          </a:solidFill>
                          <a:latin typeface="+mn-lt"/>
                          <a:ea typeface="+mn-ea"/>
                          <a:cs typeface="+mn-cs"/>
                        </a:rPr>
                        <a:t>від 20.04.2018 № 405</a:t>
                      </a:r>
                      <a:endParaRPr lang="uk-UA" sz="1800" noProof="0" dirty="0"/>
                    </a:p>
                  </a:txBody>
                  <a:tcPr/>
                </a:tc>
              </a:tr>
              <a:tr h="785818">
                <a:tc>
                  <a:txBody>
                    <a:bodyPr/>
                    <a:lstStyle/>
                    <a:p>
                      <a:r>
                        <a:rPr lang="uk-UA" sz="1800" b="1" kern="1200" dirty="0" smtClean="0">
                          <a:solidFill>
                            <a:schemeClr val="tx1"/>
                          </a:solidFill>
                          <a:latin typeface="+mn-lt"/>
                          <a:ea typeface="+mn-ea"/>
                          <a:cs typeface="+mn-cs"/>
                        </a:rPr>
                        <a:t>Типова освітня програма закладів загальної середньої освіти ІІІ ступеня</a:t>
                      </a:r>
                      <a:endParaRPr lang="uk-UA" sz="1800" noProof="0" dirty="0"/>
                    </a:p>
                  </a:txBody>
                  <a:tcPr/>
                </a:tc>
                <a:tc>
                  <a:txBody>
                    <a:bodyPr/>
                    <a:lstStyle/>
                    <a:p>
                      <a:pPr algn="ctr"/>
                      <a:r>
                        <a:rPr lang="uk-UA" sz="1800" b="1" dirty="0" smtClean="0"/>
                        <a:t>10-11</a:t>
                      </a:r>
                      <a:endParaRPr lang="uk-UA" sz="1800" b="1" dirty="0"/>
                    </a:p>
                  </a:txBody>
                  <a:tcPr/>
                </a:tc>
                <a:tc>
                  <a:txBody>
                    <a:bodyPr/>
                    <a:lstStyle/>
                    <a:p>
                      <a:pPr algn="ctr"/>
                      <a:r>
                        <a:rPr lang="uk-UA" sz="1800" b="1" dirty="0" smtClean="0"/>
                        <a:t>Сайт МОН</a:t>
                      </a:r>
                      <a:endParaRPr lang="uk-UA" sz="1800" b="1" dirty="0"/>
                    </a:p>
                  </a:txBody>
                  <a:tcPr/>
                </a:tc>
                <a:tc>
                  <a:txBody>
                    <a:bodyPr/>
                    <a:lstStyle/>
                    <a:p>
                      <a:r>
                        <a:rPr lang="uk-UA" sz="1800" b="1" kern="1200" noProof="0" dirty="0" smtClean="0">
                          <a:solidFill>
                            <a:schemeClr val="tx1"/>
                          </a:solidFill>
                          <a:latin typeface="+mn-lt"/>
                          <a:ea typeface="+mn-ea"/>
                          <a:cs typeface="+mn-cs"/>
                        </a:rPr>
                        <a:t>Наказ МОН України</a:t>
                      </a:r>
                      <a:endParaRPr lang="uk-UA" sz="2400" b="1" kern="1200" dirty="0" smtClean="0">
                        <a:solidFill>
                          <a:schemeClr val="tx1"/>
                        </a:solidFill>
                        <a:latin typeface="+mn-lt"/>
                        <a:ea typeface="+mn-ea"/>
                        <a:cs typeface="+mn-cs"/>
                      </a:endParaRPr>
                    </a:p>
                    <a:p>
                      <a:r>
                        <a:rPr lang="uk-UA" sz="1800" b="1" kern="1200" dirty="0" smtClean="0">
                          <a:solidFill>
                            <a:schemeClr val="tx1"/>
                          </a:solidFill>
                          <a:latin typeface="+mn-lt"/>
                          <a:ea typeface="+mn-ea"/>
                          <a:cs typeface="+mn-cs"/>
                        </a:rPr>
                        <a:t>від 20.04.2018 № 408</a:t>
                      </a:r>
                      <a:endParaRPr lang="uk-UA" sz="1800" noProof="0" dirty="0"/>
                    </a:p>
                  </a:txBody>
                  <a:tcPr/>
                </a:tc>
              </a:tr>
              <a:tr h="785818">
                <a:tc>
                  <a:txBody>
                    <a:bodyPr/>
                    <a:lstStyle/>
                    <a:p>
                      <a:r>
                        <a:rPr lang="uk-UA" sz="1800" b="1" noProof="0" dirty="0" smtClean="0"/>
                        <a:t>Типова освітня програма для 5-9 класів закладів загальної середньої освіти (набирає чинності поетапно з 2022/2023 </a:t>
                      </a:r>
                      <a:r>
                        <a:rPr lang="uk-UA" sz="1800" b="1" noProof="0" dirty="0" err="1" smtClean="0"/>
                        <a:t>н.р</a:t>
                      </a:r>
                      <a:r>
                        <a:rPr lang="uk-UA" sz="1800" b="1" noProof="0" dirty="0" smtClean="0"/>
                        <a:t>.)</a:t>
                      </a:r>
                      <a:endParaRPr lang="uk-UA" sz="1800" b="1" noProof="0" dirty="0"/>
                    </a:p>
                  </a:txBody>
                  <a:tcPr/>
                </a:tc>
                <a:tc>
                  <a:txBody>
                    <a:bodyPr/>
                    <a:lstStyle/>
                    <a:p>
                      <a:pPr algn="ctr"/>
                      <a:r>
                        <a:rPr lang="uk-UA" sz="1800" b="1" dirty="0" smtClean="0"/>
                        <a:t>5-9</a:t>
                      </a:r>
                      <a:endParaRPr lang="uk-UA" sz="1800" b="1" dirty="0"/>
                    </a:p>
                  </a:txBody>
                  <a:tcPr/>
                </a:tc>
                <a:tc>
                  <a:txBody>
                    <a:bodyPr/>
                    <a:lstStyle/>
                    <a:p>
                      <a:pPr marL="0" marR="0" indent="0" algn="ctr" defTabSz="1218987" rtl="0" eaLnBrk="1" fontAlgn="auto" latinLnBrk="0" hangingPunct="1">
                        <a:lnSpc>
                          <a:spcPct val="100000"/>
                        </a:lnSpc>
                        <a:spcBef>
                          <a:spcPts val="0"/>
                        </a:spcBef>
                        <a:spcAft>
                          <a:spcPts val="0"/>
                        </a:spcAft>
                        <a:buClrTx/>
                        <a:buSzTx/>
                        <a:buFontTx/>
                        <a:buNone/>
                        <a:tabLst/>
                        <a:defRPr/>
                      </a:pPr>
                      <a:r>
                        <a:rPr lang="uk-UA" sz="1800" b="1" dirty="0" smtClean="0"/>
                        <a:t>Сайт МОН</a:t>
                      </a:r>
                    </a:p>
                    <a:p>
                      <a:pPr algn="ctr"/>
                      <a:endParaRPr lang="uk-UA" sz="1800" b="1" dirty="0"/>
                    </a:p>
                  </a:txBody>
                  <a:tcPr/>
                </a:tc>
                <a:tc>
                  <a:txBody>
                    <a:bodyPr/>
                    <a:lstStyle/>
                    <a:p>
                      <a:r>
                        <a:rPr lang="ru-RU" sz="1800" b="1" noProof="0" dirty="0" smtClean="0"/>
                        <a:t>Наказ МОН </a:t>
                      </a:r>
                      <a:r>
                        <a:rPr lang="ru-RU" sz="1800" b="1" noProof="0" dirty="0" err="1" smtClean="0"/>
                        <a:t>України</a:t>
                      </a:r>
                      <a:endParaRPr lang="ru-RU" sz="1800" b="1" noProof="0" dirty="0" smtClean="0"/>
                    </a:p>
                    <a:p>
                      <a:r>
                        <a:rPr lang="ru-RU" sz="1800" b="1" noProof="0" dirty="0" err="1" smtClean="0"/>
                        <a:t>від</a:t>
                      </a:r>
                      <a:r>
                        <a:rPr lang="ru-RU" sz="1800" b="1" noProof="0" dirty="0" smtClean="0"/>
                        <a:t> 19.02.2021 № 235</a:t>
                      </a:r>
                    </a:p>
                    <a:p>
                      <a:endParaRPr lang="uk-UA" sz="1800" b="1" noProof="0" dirty="0"/>
                    </a:p>
                  </a:txBody>
                  <a:tcPr/>
                </a:tc>
              </a:tr>
            </a:tbl>
          </a:graphicData>
        </a:graphic>
      </p:graphicFrame>
    </p:spTree>
    <p:extLst>
      <p:ext uri="{BB962C8B-B14F-4D97-AF65-F5344CB8AC3E}">
        <p14:creationId xmlns:p14="http://schemas.microsoft.com/office/powerpoint/2010/main" val="1653943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3686" y="76200"/>
            <a:ext cx="11072890" cy="1638288"/>
          </a:xfrm>
          <a:effectLst/>
        </p:spPr>
        <p:txBody>
          <a:bodyPr>
            <a:noAutofit/>
          </a:bodyPr>
          <a:lstStyle/>
          <a:p>
            <a:pPr lvl="0" algn="ctr" defTabSz="914400" fontAlgn="base">
              <a:lnSpc>
                <a:spcPct val="100000"/>
              </a:lnSpc>
              <a:spcAft>
                <a:spcPct val="0"/>
              </a:spcAft>
            </a:pP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ПЕРЕЛІК</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навчальних програм затверджених Міністерством освіти і науки України для використання у навчальних закладах ІІІ ступеня </a:t>
            </a: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r>
            <a:b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br>
            <a:r>
              <a:rPr lang="uk-UA" sz="2400" b="1" dirty="0" smtClean="0">
                <a:ln w="12700">
                  <a:noFill/>
                  <a:prstDash val="solid"/>
                </a:ln>
                <a:effectLst>
                  <a:outerShdw blurRad="41275" dist="20320" dir="1800000" algn="tl" rotWithShape="0">
                    <a:srgbClr val="000000">
                      <a:alpha val="40000"/>
                    </a:srgbClr>
                  </a:outerShdw>
                </a:effectLst>
                <a:latin typeface="Times New Roman" pitchFamily="18" charset="0"/>
                <a:ea typeface="Times New Roman" pitchFamily="18" charset="0"/>
                <a:cs typeface="Times New Roman" pitchFamily="18" charset="0"/>
              </a:rPr>
              <a:t> у 2020/2021 навчальному році (ПРИРОДНИЧІ НАУКИ інтегровані курси)</a:t>
            </a:r>
            <a:endParaRPr lang="ru-RU" sz="2400" b="1" dirty="0">
              <a:ln w="12700">
                <a:noFill/>
                <a:prstDash val="solid"/>
              </a:ln>
              <a:effectLst>
                <a:outerShdw blurRad="41275" dist="20320" dir="1800000" algn="tl" rotWithShape="0">
                  <a:srgbClr val="000000">
                    <a:alpha val="40000"/>
                  </a:srgbClr>
                </a:outerShdw>
              </a:effectLst>
            </a:endParaRPr>
          </a:p>
        </p:txBody>
      </p:sp>
      <p:graphicFrame>
        <p:nvGraphicFramePr>
          <p:cNvPr id="3" name="Таблиця 2"/>
          <p:cNvGraphicFramePr>
            <a:graphicFrameLocks noGrp="1"/>
          </p:cNvGraphicFramePr>
          <p:nvPr>
            <p:extLst>
              <p:ext uri="{D42A27DB-BD31-4B8C-83A1-F6EECF244321}">
                <p14:modId xmlns:p14="http://schemas.microsoft.com/office/powerpoint/2010/main" val="1877012894"/>
              </p:ext>
            </p:extLst>
          </p:nvPr>
        </p:nvGraphicFramePr>
        <p:xfrm>
          <a:off x="736562" y="1714488"/>
          <a:ext cx="10715704" cy="4930256"/>
        </p:xfrm>
        <a:graphic>
          <a:graphicData uri="http://schemas.openxmlformats.org/drawingml/2006/table">
            <a:tbl>
              <a:tblPr firstRow="1" bandRow="1">
                <a:tableStyleId>{5DA37D80-6434-44D0-A028-1B22A696006F}</a:tableStyleId>
              </a:tblPr>
              <a:tblGrid>
                <a:gridCol w="5857918"/>
                <a:gridCol w="857256"/>
                <a:gridCol w="1321604"/>
                <a:gridCol w="2678926"/>
              </a:tblGrid>
              <a:tr h="1164563">
                <a:tc>
                  <a:txBody>
                    <a:bodyPr/>
                    <a:lstStyle/>
                    <a:p>
                      <a:r>
                        <a:rPr lang="uk-UA" sz="1800" b="1" kern="1200" dirty="0" smtClean="0">
                          <a:solidFill>
                            <a:schemeClr val="tx1"/>
                          </a:solidFill>
                          <a:latin typeface="+mn-lt"/>
                          <a:ea typeface="+mn-ea"/>
                          <a:cs typeface="+mn-cs"/>
                        </a:rPr>
                        <a:t>ПРИРОДНИЧІ НАУКИ. Інтегрований курс. Навчальна програма для закладів загальної середньої освіти (авторський колектив під керівництвом </a:t>
                      </a:r>
                      <a:r>
                        <a:rPr lang="uk-UA" sz="1800" b="1" kern="1200" dirty="0" err="1" smtClean="0">
                          <a:solidFill>
                            <a:schemeClr val="tx1"/>
                          </a:solidFill>
                          <a:latin typeface="+mn-lt"/>
                          <a:ea typeface="+mn-ea"/>
                          <a:cs typeface="+mn-cs"/>
                        </a:rPr>
                        <a:t>Засєкіної</a:t>
                      </a:r>
                      <a:r>
                        <a:rPr lang="uk-UA" sz="1800" b="1" kern="1200" dirty="0" smtClean="0">
                          <a:solidFill>
                            <a:schemeClr val="tx1"/>
                          </a:solidFill>
                          <a:latin typeface="+mn-lt"/>
                          <a:ea typeface="+mn-ea"/>
                          <a:cs typeface="+mn-cs"/>
                        </a:rPr>
                        <a:t> Т.М.)</a:t>
                      </a:r>
                      <a:endParaRPr lang="uk-UA" sz="1800" b="1" kern="1200" dirty="0">
                        <a:solidFill>
                          <a:schemeClr val="tx1"/>
                        </a:solidFill>
                        <a:latin typeface="+mn-lt"/>
                        <a:ea typeface="+mn-ea"/>
                        <a:cs typeface="+mn-cs"/>
                      </a:endParaRPr>
                    </a:p>
                  </a:txBody>
                  <a:tcPr/>
                </a:tc>
                <a:tc>
                  <a:txBody>
                    <a:bodyPr/>
                    <a:lstStyle/>
                    <a:p>
                      <a:pPr algn="ctr"/>
                      <a:r>
                        <a:rPr lang="uk-UA" sz="1800" b="1" dirty="0" smtClean="0"/>
                        <a:t>10-11</a:t>
                      </a:r>
                      <a:endParaRPr lang="uk-UA" sz="1800" b="1" dirty="0"/>
                    </a:p>
                  </a:txBody>
                  <a:tcPr/>
                </a:tc>
                <a:tc>
                  <a:txBody>
                    <a:bodyPr/>
                    <a:lstStyle/>
                    <a:p>
                      <a:pPr algn="ctr"/>
                      <a:r>
                        <a:rPr lang="uk-UA" sz="1800" dirty="0" smtClean="0"/>
                        <a:t>Сайт МОН</a:t>
                      </a:r>
                      <a:endParaRPr lang="uk-UA" sz="1800" dirty="0"/>
                    </a:p>
                  </a:txBody>
                  <a:tcPr/>
                </a:tc>
                <a:tc>
                  <a:txBody>
                    <a:bodyPr/>
                    <a:lstStyle/>
                    <a:p>
                      <a:r>
                        <a:rPr lang="uk-UA" sz="1800" b="1" kern="1200" noProof="0" dirty="0" smtClean="0">
                          <a:solidFill>
                            <a:schemeClr val="tx1"/>
                          </a:solidFill>
                          <a:latin typeface="+mn-lt"/>
                          <a:ea typeface="+mn-ea"/>
                          <a:cs typeface="+mn-cs"/>
                        </a:rPr>
                        <a:t>Наказ МОН України</a:t>
                      </a:r>
                      <a:endParaRPr lang="uk-UA" sz="1800" b="1" kern="1200" dirty="0" smtClean="0">
                        <a:solidFill>
                          <a:schemeClr val="tx1"/>
                        </a:solidFill>
                        <a:latin typeface="+mn-lt"/>
                        <a:ea typeface="+mn-ea"/>
                        <a:cs typeface="+mn-cs"/>
                      </a:endParaRPr>
                    </a:p>
                    <a:p>
                      <a:r>
                        <a:rPr lang="ru-RU" sz="1800" b="1" kern="1200" dirty="0" err="1" smtClean="0">
                          <a:solidFill>
                            <a:schemeClr val="tx1"/>
                          </a:solidFill>
                          <a:latin typeface="+mn-lt"/>
                          <a:ea typeface="+mn-ea"/>
                          <a:cs typeface="+mn-cs"/>
                        </a:rPr>
                        <a:t>від</a:t>
                      </a:r>
                      <a:r>
                        <a:rPr lang="ru-RU" sz="1800" b="1" kern="1200" dirty="0" smtClean="0">
                          <a:solidFill>
                            <a:schemeClr val="tx1"/>
                          </a:solidFill>
                          <a:latin typeface="+mn-lt"/>
                          <a:ea typeface="+mn-ea"/>
                          <a:cs typeface="+mn-cs"/>
                        </a:rPr>
                        <a:t> 23.10.2017р. </a:t>
                      </a:r>
                    </a:p>
                    <a:p>
                      <a:r>
                        <a:rPr lang="ru-RU" sz="1800" b="1" kern="1200" dirty="0" smtClean="0">
                          <a:solidFill>
                            <a:schemeClr val="tx1"/>
                          </a:solidFill>
                          <a:latin typeface="+mn-lt"/>
                          <a:ea typeface="+mn-ea"/>
                          <a:cs typeface="+mn-cs"/>
                        </a:rPr>
                        <a:t>№ 1407 </a:t>
                      </a:r>
                      <a:endParaRPr lang="uk-UA" sz="1800" noProof="0" dirty="0"/>
                    </a:p>
                  </a:txBody>
                  <a:tcPr/>
                </a:tc>
              </a:tr>
              <a:tr h="1164563">
                <a:tc>
                  <a:txBody>
                    <a:bodyPr/>
                    <a:lstStyle/>
                    <a:p>
                      <a:r>
                        <a:rPr lang="uk-UA" sz="1800" b="1" kern="1200" dirty="0" smtClean="0">
                          <a:solidFill>
                            <a:schemeClr val="tx1"/>
                          </a:solidFill>
                          <a:latin typeface="+mn-lt"/>
                          <a:ea typeface="+mn-ea"/>
                          <a:cs typeface="+mn-cs"/>
                        </a:rPr>
                        <a:t>ПРИРОДНИЧІ НАУКИ. Інтегрований курс. Навчальна програма для закладів загальної середньої освіти (авторський колектив під керівництвом  Ільченко В.Р.)</a:t>
                      </a:r>
                      <a:endParaRPr lang="uk-UA" sz="1800" b="1" kern="1200" dirty="0">
                        <a:solidFill>
                          <a:schemeClr val="tx1"/>
                        </a:solidFill>
                        <a:latin typeface="+mn-lt"/>
                        <a:ea typeface="+mn-ea"/>
                        <a:cs typeface="+mn-cs"/>
                      </a:endParaRPr>
                    </a:p>
                  </a:txBody>
                  <a:tcPr/>
                </a:tc>
                <a:tc>
                  <a:txBody>
                    <a:bodyPr/>
                    <a:lstStyle/>
                    <a:p>
                      <a:pPr algn="ctr"/>
                      <a:r>
                        <a:rPr lang="uk-UA" sz="1800" b="1" dirty="0" smtClean="0"/>
                        <a:t>10-11</a:t>
                      </a:r>
                      <a:endParaRPr lang="uk-UA" sz="1800" b="1" dirty="0"/>
                    </a:p>
                  </a:txBody>
                  <a:tcPr/>
                </a:tc>
                <a:tc>
                  <a:txBody>
                    <a:bodyPr/>
                    <a:lstStyle/>
                    <a:p>
                      <a:pPr algn="ctr"/>
                      <a:r>
                        <a:rPr lang="uk-UA" sz="1800" b="1" dirty="0" smtClean="0"/>
                        <a:t>Сайт МОН</a:t>
                      </a:r>
                      <a:endParaRPr lang="uk-UA" sz="1800" b="1" dirty="0"/>
                    </a:p>
                  </a:txBody>
                  <a:tcPr/>
                </a:tc>
                <a:tc>
                  <a:txBody>
                    <a:bodyPr/>
                    <a:lstStyle/>
                    <a:p>
                      <a:r>
                        <a:rPr lang="uk-UA" sz="1800" b="1" kern="1200" noProof="0" dirty="0" smtClean="0">
                          <a:solidFill>
                            <a:schemeClr val="tx1"/>
                          </a:solidFill>
                          <a:latin typeface="+mn-lt"/>
                          <a:ea typeface="+mn-ea"/>
                          <a:cs typeface="+mn-cs"/>
                        </a:rPr>
                        <a:t>Наказ МОН України</a:t>
                      </a:r>
                      <a:endParaRPr lang="uk-UA" sz="1800" b="1" kern="1200" dirty="0" smtClean="0">
                        <a:solidFill>
                          <a:schemeClr val="tx1"/>
                        </a:solidFill>
                        <a:latin typeface="+mn-lt"/>
                        <a:ea typeface="+mn-ea"/>
                        <a:cs typeface="+mn-cs"/>
                      </a:endParaRPr>
                    </a:p>
                    <a:p>
                      <a:r>
                        <a:rPr lang="ru-RU" sz="1800" b="1" kern="1200" dirty="0" err="1" smtClean="0">
                          <a:solidFill>
                            <a:schemeClr val="tx1"/>
                          </a:solidFill>
                          <a:latin typeface="+mn-lt"/>
                          <a:ea typeface="+mn-ea"/>
                          <a:cs typeface="+mn-cs"/>
                        </a:rPr>
                        <a:t>від</a:t>
                      </a:r>
                      <a:r>
                        <a:rPr lang="ru-RU" sz="1800" b="1" kern="1200" dirty="0" smtClean="0">
                          <a:solidFill>
                            <a:schemeClr val="tx1"/>
                          </a:solidFill>
                          <a:latin typeface="+mn-lt"/>
                          <a:ea typeface="+mn-ea"/>
                          <a:cs typeface="+mn-cs"/>
                        </a:rPr>
                        <a:t> 23.10.2017р. </a:t>
                      </a:r>
                    </a:p>
                    <a:p>
                      <a:r>
                        <a:rPr lang="ru-RU" sz="1800" b="1" kern="1200" dirty="0" smtClean="0">
                          <a:solidFill>
                            <a:schemeClr val="tx1"/>
                          </a:solidFill>
                          <a:latin typeface="+mn-lt"/>
                          <a:ea typeface="+mn-ea"/>
                          <a:cs typeface="+mn-cs"/>
                        </a:rPr>
                        <a:t>№ 1407 </a:t>
                      </a:r>
                      <a:endParaRPr lang="uk-UA" sz="1800" noProof="0" dirty="0"/>
                    </a:p>
                  </a:txBody>
                  <a:tcPr/>
                </a:tc>
              </a:tr>
              <a:tr h="1164563">
                <a:tc>
                  <a:txBody>
                    <a:bodyPr/>
                    <a:lstStyle/>
                    <a:p>
                      <a:r>
                        <a:rPr lang="uk-UA" sz="1800" b="1" kern="1200" dirty="0" smtClean="0">
                          <a:solidFill>
                            <a:schemeClr val="tx1"/>
                          </a:solidFill>
                          <a:latin typeface="+mn-lt"/>
                          <a:ea typeface="+mn-ea"/>
                          <a:cs typeface="+mn-cs"/>
                        </a:rPr>
                        <a:t>ПРИРОДНИЧІ НАУКИ. Інтегрований курс. Навчальна програма для закладів загальної середньої освіти (авторський колектив</a:t>
                      </a:r>
                      <a:r>
                        <a:rPr lang="uk-UA" sz="1800" b="1" i="1" kern="1200" dirty="0" smtClean="0">
                          <a:solidFill>
                            <a:schemeClr val="tx1"/>
                          </a:solidFill>
                          <a:latin typeface="+mn-lt"/>
                          <a:ea typeface="+mn-ea"/>
                          <a:cs typeface="+mn-cs"/>
                        </a:rPr>
                        <a:t>: </a:t>
                      </a:r>
                      <a:r>
                        <a:rPr lang="uk-UA" sz="1800" b="1" kern="1200" dirty="0" smtClean="0">
                          <a:solidFill>
                            <a:schemeClr val="tx1"/>
                          </a:solidFill>
                          <a:latin typeface="+mn-lt"/>
                          <a:ea typeface="+mn-ea"/>
                          <a:cs typeface="+mn-cs"/>
                        </a:rPr>
                        <a:t>Інна</a:t>
                      </a:r>
                      <a:r>
                        <a:rPr lang="uk-UA" sz="1800" b="1" i="1" kern="1200" dirty="0" smtClean="0">
                          <a:solidFill>
                            <a:schemeClr val="tx1"/>
                          </a:solidFill>
                          <a:latin typeface="+mn-lt"/>
                          <a:ea typeface="+mn-ea"/>
                          <a:cs typeface="+mn-cs"/>
                        </a:rPr>
                        <a:t> </a:t>
                      </a:r>
                      <a:r>
                        <a:rPr lang="uk-UA" sz="1800" b="1" kern="1200" dirty="0" smtClean="0">
                          <a:solidFill>
                            <a:schemeClr val="tx1"/>
                          </a:solidFill>
                          <a:latin typeface="+mn-lt"/>
                          <a:ea typeface="+mn-ea"/>
                          <a:cs typeface="+mn-cs"/>
                        </a:rPr>
                        <a:t>Дьоміна, Віктор </a:t>
                      </a:r>
                      <a:r>
                        <a:rPr lang="uk-UA" sz="1800" b="1" kern="1200" dirty="0" err="1" smtClean="0">
                          <a:solidFill>
                            <a:schemeClr val="tx1"/>
                          </a:solidFill>
                          <a:latin typeface="+mn-lt"/>
                          <a:ea typeface="+mn-ea"/>
                          <a:cs typeface="+mn-cs"/>
                        </a:rPr>
                        <a:t>Задоянний</a:t>
                      </a:r>
                      <a:r>
                        <a:rPr lang="uk-UA" sz="1800" b="1" kern="1200" dirty="0" smtClean="0">
                          <a:solidFill>
                            <a:schemeClr val="tx1"/>
                          </a:solidFill>
                          <a:latin typeface="+mn-lt"/>
                          <a:ea typeface="+mn-ea"/>
                          <a:cs typeface="+mn-cs"/>
                        </a:rPr>
                        <a:t>, Сергій Костик )</a:t>
                      </a:r>
                      <a:endParaRPr lang="uk-UA" sz="1800" b="1" kern="1200" dirty="0">
                        <a:solidFill>
                          <a:schemeClr val="tx1"/>
                        </a:solidFill>
                        <a:latin typeface="+mn-lt"/>
                        <a:ea typeface="+mn-ea"/>
                        <a:cs typeface="+mn-cs"/>
                      </a:endParaRPr>
                    </a:p>
                  </a:txBody>
                  <a:tcPr/>
                </a:tc>
                <a:tc>
                  <a:txBody>
                    <a:bodyPr/>
                    <a:lstStyle/>
                    <a:p>
                      <a:pPr algn="ctr"/>
                      <a:r>
                        <a:rPr lang="uk-UA" sz="1800" b="1" dirty="0" smtClean="0"/>
                        <a:t>10-11</a:t>
                      </a:r>
                      <a:endParaRPr lang="uk-UA" sz="1800" b="1" dirty="0"/>
                    </a:p>
                  </a:txBody>
                  <a:tcPr/>
                </a:tc>
                <a:tc>
                  <a:txBody>
                    <a:bodyPr/>
                    <a:lstStyle/>
                    <a:p>
                      <a:pPr algn="ctr"/>
                      <a:r>
                        <a:rPr lang="uk-UA" sz="1800" b="1" dirty="0" smtClean="0"/>
                        <a:t>Сайт МОН</a:t>
                      </a:r>
                      <a:endParaRPr lang="uk-UA" sz="1800" b="1" dirty="0"/>
                    </a:p>
                  </a:txBody>
                  <a:tcPr/>
                </a:tc>
                <a:tc>
                  <a:txBody>
                    <a:bodyPr/>
                    <a:lstStyle/>
                    <a:p>
                      <a:r>
                        <a:rPr lang="uk-UA" sz="1800" b="1" kern="1200" noProof="0" dirty="0" smtClean="0">
                          <a:solidFill>
                            <a:schemeClr val="tx1"/>
                          </a:solidFill>
                          <a:latin typeface="+mn-lt"/>
                          <a:ea typeface="+mn-ea"/>
                          <a:cs typeface="+mn-cs"/>
                        </a:rPr>
                        <a:t>Наказ МОН України</a:t>
                      </a:r>
                      <a:endParaRPr lang="uk-UA" sz="1800" b="1" kern="1200" dirty="0" smtClean="0">
                        <a:solidFill>
                          <a:schemeClr val="tx1"/>
                        </a:solidFill>
                        <a:latin typeface="+mn-lt"/>
                        <a:ea typeface="+mn-ea"/>
                        <a:cs typeface="+mn-cs"/>
                      </a:endParaRPr>
                    </a:p>
                    <a:p>
                      <a:r>
                        <a:rPr lang="ru-RU" sz="1800" b="1" kern="1200" dirty="0" err="1" smtClean="0">
                          <a:solidFill>
                            <a:schemeClr val="tx1"/>
                          </a:solidFill>
                          <a:latin typeface="+mn-lt"/>
                          <a:ea typeface="+mn-ea"/>
                          <a:cs typeface="+mn-cs"/>
                        </a:rPr>
                        <a:t>від</a:t>
                      </a:r>
                      <a:r>
                        <a:rPr lang="ru-RU" sz="1800" b="1" kern="1200" dirty="0" smtClean="0">
                          <a:solidFill>
                            <a:schemeClr val="tx1"/>
                          </a:solidFill>
                          <a:latin typeface="+mn-lt"/>
                          <a:ea typeface="+mn-ea"/>
                          <a:cs typeface="+mn-cs"/>
                        </a:rPr>
                        <a:t> 23.10.2017р. </a:t>
                      </a:r>
                    </a:p>
                    <a:p>
                      <a:r>
                        <a:rPr lang="ru-RU" sz="1800" b="1" kern="1200" dirty="0" smtClean="0">
                          <a:solidFill>
                            <a:schemeClr val="tx1"/>
                          </a:solidFill>
                          <a:latin typeface="+mn-lt"/>
                          <a:ea typeface="+mn-ea"/>
                          <a:cs typeface="+mn-cs"/>
                        </a:rPr>
                        <a:t>№ 1407 </a:t>
                      </a:r>
                      <a:endParaRPr lang="uk-UA" sz="1800" noProof="0" dirty="0"/>
                    </a:p>
                  </a:txBody>
                  <a:tcPr/>
                </a:tc>
              </a:tr>
              <a:tr h="1364096">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uk-UA" sz="1800" b="1" kern="1200" dirty="0" smtClean="0">
                          <a:solidFill>
                            <a:schemeClr val="tx1"/>
                          </a:solidFill>
                          <a:latin typeface="+mn-lt"/>
                          <a:ea typeface="+mn-ea"/>
                          <a:cs typeface="+mn-cs"/>
                        </a:rPr>
                        <a:t>ПРИРОДНИЧІ НАУКИ. Інтегрований курс. Навчальна програма для закладів загальної середньої освіти (авторський колектив</a:t>
                      </a:r>
                      <a:r>
                        <a:rPr lang="uk-UA" sz="2400" kern="1200" dirty="0" smtClean="0">
                          <a:solidFill>
                            <a:schemeClr val="tx1"/>
                          </a:solidFill>
                          <a:latin typeface="+mn-lt"/>
                          <a:ea typeface="+mn-ea"/>
                          <a:cs typeface="+mn-cs"/>
                        </a:rPr>
                        <a:t>: </a:t>
                      </a:r>
                      <a:r>
                        <a:rPr lang="uk-UA" sz="1800" b="1" kern="1200" dirty="0" smtClean="0">
                          <a:solidFill>
                            <a:schemeClr val="tx1"/>
                          </a:solidFill>
                          <a:latin typeface="+mn-lt"/>
                          <a:ea typeface="+mn-ea"/>
                          <a:cs typeface="+mn-cs"/>
                        </a:rPr>
                        <a:t>Дмитро </a:t>
                      </a:r>
                      <a:r>
                        <a:rPr lang="uk-UA" sz="1800" b="1" kern="1200" dirty="0" err="1" smtClean="0">
                          <a:solidFill>
                            <a:schemeClr val="tx1"/>
                          </a:solidFill>
                          <a:latin typeface="+mn-lt"/>
                          <a:ea typeface="+mn-ea"/>
                          <a:cs typeface="+mn-cs"/>
                        </a:rPr>
                        <a:t>Шабанов</a:t>
                      </a:r>
                      <a:r>
                        <a:rPr lang="uk-UA" sz="1800" b="1" kern="1200" dirty="0" smtClean="0">
                          <a:solidFill>
                            <a:schemeClr val="tx1"/>
                          </a:solidFill>
                          <a:latin typeface="+mn-lt"/>
                          <a:ea typeface="+mn-ea"/>
                          <a:cs typeface="+mn-cs"/>
                        </a:rPr>
                        <a:t>, Олександр </a:t>
                      </a:r>
                      <a:r>
                        <a:rPr lang="uk-UA" sz="1800" b="1" kern="1200" dirty="0" err="1" smtClean="0">
                          <a:solidFill>
                            <a:schemeClr val="tx1"/>
                          </a:solidFill>
                          <a:latin typeface="+mn-lt"/>
                          <a:ea typeface="+mn-ea"/>
                          <a:cs typeface="+mn-cs"/>
                        </a:rPr>
                        <a:t>Козленко</a:t>
                      </a:r>
                      <a:r>
                        <a:rPr lang="uk-UA" sz="1800" b="1" kern="1200" dirty="0" smtClean="0">
                          <a:solidFill>
                            <a:schemeClr val="tx1"/>
                          </a:solidFill>
                          <a:latin typeface="+mn-lt"/>
                          <a:ea typeface="+mn-ea"/>
                          <a:cs typeface="+mn-cs"/>
                        </a:rPr>
                        <a:t>)</a:t>
                      </a:r>
                      <a:endParaRPr lang="uk-UA" sz="1800" noProof="0" dirty="0"/>
                    </a:p>
                  </a:txBody>
                  <a:tcPr/>
                </a:tc>
                <a:tc>
                  <a:txBody>
                    <a:bodyPr/>
                    <a:lstStyle/>
                    <a:p>
                      <a:pPr marL="0" marR="0" indent="0" algn="ctr" defTabSz="1218987" rtl="0" eaLnBrk="1" fontAlgn="auto" latinLnBrk="0" hangingPunct="1">
                        <a:lnSpc>
                          <a:spcPct val="100000"/>
                        </a:lnSpc>
                        <a:spcBef>
                          <a:spcPts val="0"/>
                        </a:spcBef>
                        <a:spcAft>
                          <a:spcPts val="0"/>
                        </a:spcAft>
                        <a:buClrTx/>
                        <a:buSzTx/>
                        <a:buFontTx/>
                        <a:buNone/>
                        <a:tabLst/>
                        <a:defRPr/>
                      </a:pPr>
                      <a:r>
                        <a:rPr lang="uk-UA" sz="1800" b="1" dirty="0" smtClean="0"/>
                        <a:t>10-11</a:t>
                      </a:r>
                    </a:p>
                    <a:p>
                      <a:pPr algn="ctr"/>
                      <a:endParaRPr lang="uk-UA" sz="1800" b="1" dirty="0"/>
                    </a:p>
                  </a:txBody>
                  <a:tcPr/>
                </a:tc>
                <a:tc>
                  <a:txBody>
                    <a:bodyPr/>
                    <a:lstStyle/>
                    <a:p>
                      <a:pPr algn="ctr"/>
                      <a:r>
                        <a:rPr lang="uk-UA" sz="1800" b="1" dirty="0" smtClean="0"/>
                        <a:t>Сайт МОН</a:t>
                      </a:r>
                    </a:p>
                    <a:p>
                      <a:pPr algn="ctr"/>
                      <a:endParaRPr lang="uk-UA" sz="1800" b="1" dirty="0"/>
                    </a:p>
                  </a:txBody>
                  <a:tcPr/>
                </a:tc>
                <a:tc>
                  <a:txBody>
                    <a:bodyPr/>
                    <a:lstStyle/>
                    <a:p>
                      <a:r>
                        <a:rPr lang="uk-UA" sz="1800" b="1" kern="1200" noProof="0" dirty="0" smtClean="0">
                          <a:solidFill>
                            <a:schemeClr val="tx1"/>
                          </a:solidFill>
                          <a:latin typeface="+mn-lt"/>
                          <a:ea typeface="+mn-ea"/>
                          <a:cs typeface="+mn-cs"/>
                        </a:rPr>
                        <a:t>Наказ МОН України</a:t>
                      </a:r>
                      <a:endParaRPr lang="uk-UA" sz="1800" b="1" kern="1200" dirty="0" smtClean="0">
                        <a:solidFill>
                          <a:schemeClr val="tx1"/>
                        </a:solidFill>
                        <a:latin typeface="+mn-lt"/>
                        <a:ea typeface="+mn-ea"/>
                        <a:cs typeface="+mn-cs"/>
                      </a:endParaRPr>
                    </a:p>
                    <a:p>
                      <a:r>
                        <a:rPr lang="ru-RU" sz="1800" b="1" kern="1200" dirty="0" err="1" smtClean="0">
                          <a:solidFill>
                            <a:schemeClr val="tx1"/>
                          </a:solidFill>
                          <a:latin typeface="+mn-lt"/>
                          <a:ea typeface="+mn-ea"/>
                          <a:cs typeface="+mn-cs"/>
                        </a:rPr>
                        <a:t>від</a:t>
                      </a:r>
                      <a:r>
                        <a:rPr lang="ru-RU" sz="1800" b="1" kern="1200" dirty="0" smtClean="0">
                          <a:solidFill>
                            <a:schemeClr val="tx1"/>
                          </a:solidFill>
                          <a:latin typeface="+mn-lt"/>
                          <a:ea typeface="+mn-ea"/>
                          <a:cs typeface="+mn-cs"/>
                        </a:rPr>
                        <a:t> 23.10.2017р. </a:t>
                      </a:r>
                    </a:p>
                    <a:p>
                      <a:r>
                        <a:rPr lang="ru-RU" sz="1800" b="1" kern="1200" dirty="0" smtClean="0">
                          <a:solidFill>
                            <a:schemeClr val="tx1"/>
                          </a:solidFill>
                          <a:latin typeface="+mn-lt"/>
                          <a:ea typeface="+mn-ea"/>
                          <a:cs typeface="+mn-cs"/>
                        </a:rPr>
                        <a:t>№ 1407 </a:t>
                      </a:r>
                      <a:endParaRPr lang="uk-UA" sz="1800" noProof="0" dirty="0"/>
                    </a:p>
                  </a:txBody>
                  <a:tcPr/>
                </a:tc>
              </a:tr>
            </a:tbl>
          </a:graphicData>
        </a:graphic>
      </p:graphicFrame>
    </p:spTree>
    <p:extLst>
      <p:ext uri="{BB962C8B-B14F-4D97-AF65-F5344CB8AC3E}">
        <p14:creationId xmlns:p14="http://schemas.microsoft.com/office/powerpoint/2010/main" val="1653943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36562" y="482600"/>
            <a:ext cx="10787138" cy="5892800"/>
          </a:xfrm>
        </p:spPr>
        <p:txBody>
          <a:bodyPr>
            <a:normAutofit fontScale="55000" lnSpcReduction="20000"/>
          </a:bodyPr>
          <a:lstStyle/>
          <a:p>
            <a:pPr algn="ctr">
              <a:buNone/>
            </a:pPr>
            <a:r>
              <a:rPr lang="uk-UA" sz="3600" b="1" i="1" dirty="0" smtClean="0"/>
              <a:t>Форми організації освітнього процесу (М.</a:t>
            </a:r>
            <a:r>
              <a:rPr lang="uk-UA" sz="3600" b="1" i="1" dirty="0" err="1" smtClean="0"/>
              <a:t>Махмутов</a:t>
            </a:r>
            <a:r>
              <a:rPr lang="uk-UA" sz="3600" b="1" i="1" dirty="0" smtClean="0"/>
              <a:t> – В.Онищук):</a:t>
            </a:r>
            <a:endParaRPr lang="ru-RU" sz="3600" b="1" dirty="0" smtClean="0"/>
          </a:p>
          <a:p>
            <a:pPr>
              <a:lnSpc>
                <a:spcPct val="120000"/>
              </a:lnSpc>
              <a:spcBef>
                <a:spcPts val="0"/>
              </a:spcBef>
              <a:buNone/>
            </a:pPr>
            <a:r>
              <a:rPr lang="uk-UA" sz="2800" b="1" kern="100" dirty="0" smtClean="0">
                <a:solidFill>
                  <a:schemeClr val="tx1">
                    <a:lumMod val="75000"/>
                  </a:schemeClr>
                </a:solidFill>
              </a:rPr>
              <a:t>Основними формами організації освітнього процесу є різні типи уроку: </a:t>
            </a:r>
          </a:p>
          <a:p>
            <a:pPr>
              <a:lnSpc>
                <a:spcPct val="120000"/>
              </a:lnSpc>
              <a:spcBef>
                <a:spcPts val="0"/>
              </a:spcBef>
            </a:pPr>
            <a:r>
              <a:rPr lang="uk-UA" sz="2800" b="1" kern="100" dirty="0">
                <a:solidFill>
                  <a:schemeClr val="tx1">
                    <a:lumMod val="75000"/>
                  </a:schemeClr>
                </a:solidFill>
              </a:rPr>
              <a:t>Уроки вивчення нового навчального матеріалу;</a:t>
            </a:r>
          </a:p>
          <a:p>
            <a:pPr>
              <a:lnSpc>
                <a:spcPct val="120000"/>
              </a:lnSpc>
              <a:spcBef>
                <a:spcPts val="0"/>
              </a:spcBef>
            </a:pPr>
            <a:r>
              <a:rPr lang="uk-UA" sz="2800" b="1" kern="100" dirty="0">
                <a:solidFill>
                  <a:schemeClr val="tx1">
                    <a:lumMod val="75000"/>
                  </a:schemeClr>
                </a:solidFill>
              </a:rPr>
              <a:t>Уроки вдосконалення знань, умінь і навичок;</a:t>
            </a:r>
          </a:p>
          <a:p>
            <a:pPr>
              <a:lnSpc>
                <a:spcPct val="120000"/>
              </a:lnSpc>
              <a:spcBef>
                <a:spcPts val="0"/>
              </a:spcBef>
            </a:pPr>
            <a:r>
              <a:rPr lang="uk-UA" sz="2800" b="1" kern="100" dirty="0">
                <a:solidFill>
                  <a:schemeClr val="tx1">
                    <a:lumMod val="75000"/>
                  </a:schemeClr>
                </a:solidFill>
              </a:rPr>
              <a:t>Уроки узагальнення і систематизації;</a:t>
            </a:r>
          </a:p>
          <a:p>
            <a:pPr>
              <a:lnSpc>
                <a:spcPct val="120000"/>
              </a:lnSpc>
              <a:spcBef>
                <a:spcPts val="0"/>
              </a:spcBef>
            </a:pPr>
            <a:r>
              <a:rPr lang="uk-UA" sz="2800" b="1" kern="100" dirty="0">
                <a:solidFill>
                  <a:schemeClr val="tx1">
                    <a:lumMod val="75000"/>
                  </a:schemeClr>
                </a:solidFill>
              </a:rPr>
              <a:t>Комбіновані уроки;</a:t>
            </a:r>
          </a:p>
          <a:p>
            <a:pPr>
              <a:lnSpc>
                <a:spcPct val="120000"/>
              </a:lnSpc>
              <a:spcBef>
                <a:spcPts val="0"/>
              </a:spcBef>
            </a:pPr>
            <a:r>
              <a:rPr lang="uk-UA" sz="2800" b="1" kern="100" dirty="0">
                <a:solidFill>
                  <a:schemeClr val="tx1">
                    <a:lumMod val="75000"/>
                  </a:schemeClr>
                </a:solidFill>
              </a:rPr>
              <a:t>Уроки контролю і корекції знань, умінь і навичок.</a:t>
            </a:r>
          </a:p>
          <a:p>
            <a:pPr algn="just"/>
            <a:r>
              <a:rPr lang="uk-UA" sz="2800" b="1" dirty="0" smtClean="0">
                <a:solidFill>
                  <a:schemeClr val="tx1">
                    <a:lumMod val="75000"/>
                  </a:schemeClr>
                </a:solidFill>
              </a:rPr>
              <a:t>Також формами організації освітнього процесу можуть бути екскурсії, віртуальні подорожі, уроки-семінари, конференції, форуми, спектаклі, брифінги, </a:t>
            </a:r>
            <a:r>
              <a:rPr lang="uk-UA" sz="2800" b="1" dirty="0" err="1" smtClean="0">
                <a:solidFill>
                  <a:schemeClr val="tx1">
                    <a:lumMod val="75000"/>
                  </a:schemeClr>
                </a:solidFill>
              </a:rPr>
              <a:t>квести</a:t>
            </a:r>
            <a:r>
              <a:rPr lang="uk-UA" sz="2800" b="1" dirty="0" smtClean="0">
                <a:solidFill>
                  <a:schemeClr val="tx1">
                    <a:lumMod val="75000"/>
                  </a:schemeClr>
                </a:solidFill>
              </a:rPr>
              <a:t>, інтерактивні уроки (</a:t>
            </a:r>
            <a:r>
              <a:rPr lang="uk-UA" sz="2800" b="1" dirty="0" err="1" smtClean="0">
                <a:solidFill>
                  <a:schemeClr val="tx1">
                    <a:lumMod val="75000"/>
                  </a:schemeClr>
                </a:solidFill>
              </a:rPr>
              <a:t>уроки-«суди</a:t>
            </a:r>
            <a:r>
              <a:rPr lang="uk-UA" sz="2800" b="1" dirty="0" smtClean="0">
                <a:solidFill>
                  <a:schemeClr val="tx1">
                    <a:lumMod val="75000"/>
                  </a:schemeClr>
                </a:solidFill>
              </a:rPr>
              <a:t>», урок-дискусійна група, уроки з навчанням одних учнів іншими), інтегровані уроки, проблемний урок, відео-уроки тощо. З метою засвоєння нового матеріалу та розвитку </a:t>
            </a:r>
            <a:r>
              <a:rPr lang="uk-UA" sz="2800" b="1" dirty="0" err="1" smtClean="0">
                <a:solidFill>
                  <a:schemeClr val="tx1">
                    <a:lumMod val="75000"/>
                  </a:schemeClr>
                </a:solidFill>
              </a:rPr>
              <a:t>компетентностей</a:t>
            </a:r>
            <a:r>
              <a:rPr lang="uk-UA" sz="2800" b="1" dirty="0" smtClean="0">
                <a:solidFill>
                  <a:schemeClr val="tx1">
                    <a:lumMod val="75000"/>
                  </a:schemeClr>
                </a:solidFill>
              </a:rPr>
              <a:t> крім уроку проводяться навчально-практичні заняття. Ця форма організації поєднує виконання різних практичних вправ, експериментальних робіт відповідно до змісту окремих предметів, менш регламентована й має акцент на більшій самостійності учнів в експериментальній та практичній діяльності. Досягнуті компетентності учні можуть застосувати на практичних заняттях і заняттях практикуму. Практичне заняття - це така форма організації, в якій учням надається можливість застосовувати отримані ними знання у практичній діяльності. Експериментальні завдання, передбачені змістом окремих предметів, виконуються на заняттях із практикуму (виконання експериментально-практичних робіт). </a:t>
            </a:r>
          </a:p>
          <a:p>
            <a:pPr marL="0" indent="0" algn="just">
              <a:buNone/>
            </a:pPr>
            <a:r>
              <a:rPr lang="uk-UA" sz="2800" b="1" dirty="0" smtClean="0"/>
              <a:t>Останні події у світі та Україні із запровадження карантинних заходів та дистанційної форми навчання показують, що форми організації освітнього процесу зазнають динамічних змін та подальшого розвитку, особливо в частині дистанційних форм навчання (структури, змісту, платформ, методичної підтримки), але це потребує часу для осмислення досвіду, узагальнення, вибору оптимальних форм, наукового </a:t>
            </a:r>
            <a:r>
              <a:rPr lang="uk-UA" sz="2800" b="1" dirty="0" err="1" smtClean="0"/>
              <a:t>обгрунтування</a:t>
            </a:r>
            <a:r>
              <a:rPr lang="uk-UA" sz="2800" b="1" dirty="0" smtClean="0"/>
              <a:t> та законодавчого закріплення.</a:t>
            </a:r>
            <a:endParaRPr lang="ru-RU" sz="2800" b="1" dirty="0" smtClean="0"/>
          </a:p>
        </p:txBody>
      </p:sp>
    </p:spTree>
    <p:extLst>
      <p:ext uri="{BB962C8B-B14F-4D97-AF65-F5344CB8AC3E}">
        <p14:creationId xmlns:p14="http://schemas.microsoft.com/office/powerpoint/2010/main" val="175068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7309" y="76200"/>
            <a:ext cx="10157354" cy="976536"/>
          </a:xfrm>
        </p:spPr>
        <p:txBody>
          <a:bodyPr>
            <a:normAutofit/>
          </a:bodyPr>
          <a:lstStyle/>
          <a:p>
            <a:pPr algn="ctr"/>
            <a:r>
              <a:rPr lang="ru-RU" sz="2800" b="1" dirty="0" err="1" smtClean="0">
                <a:solidFill>
                  <a:srgbClr val="0070C0"/>
                </a:solidFill>
              </a:rPr>
              <a:t>Чинні</a:t>
            </a:r>
            <a:r>
              <a:rPr lang="ru-RU" sz="2800" b="1" dirty="0" smtClean="0">
                <a:solidFill>
                  <a:srgbClr val="0070C0"/>
                </a:solidFill>
              </a:rPr>
              <a:t> </a:t>
            </a:r>
            <a:r>
              <a:rPr lang="ru-RU" sz="2800" b="1" dirty="0" err="1" smtClean="0">
                <a:solidFill>
                  <a:srgbClr val="0070C0"/>
                </a:solidFill>
              </a:rPr>
              <a:t>програми</a:t>
            </a:r>
            <a:r>
              <a:rPr lang="ru-RU" sz="2800" b="1" dirty="0" smtClean="0">
                <a:solidFill>
                  <a:srgbClr val="0070C0"/>
                </a:solidFill>
              </a:rPr>
              <a:t> 10-11 </a:t>
            </a:r>
            <a:r>
              <a:rPr lang="ru-RU" sz="2800" b="1" dirty="0" err="1" smtClean="0">
                <a:solidFill>
                  <a:srgbClr val="0070C0"/>
                </a:solidFill>
              </a:rPr>
              <a:t>класів</a:t>
            </a:r>
            <a:r>
              <a:rPr lang="ru-RU" sz="2800" b="1" dirty="0" smtClean="0">
                <a:solidFill>
                  <a:srgbClr val="0070C0"/>
                </a:solidFill>
              </a:rPr>
              <a:t> з </a:t>
            </a:r>
            <a:r>
              <a:rPr lang="ru-RU" sz="2800" b="1" dirty="0" err="1" smtClean="0">
                <a:solidFill>
                  <a:srgbClr val="0070C0"/>
                </a:solidFill>
              </a:rPr>
              <a:t>фізики</a:t>
            </a:r>
            <a:r>
              <a:rPr lang="ru-RU" sz="2800" b="1" dirty="0" smtClean="0">
                <a:solidFill>
                  <a:srgbClr val="0070C0"/>
                </a:solidFill>
              </a:rPr>
              <a:t> </a:t>
            </a:r>
            <a:br>
              <a:rPr lang="ru-RU" sz="2800" b="1" dirty="0" smtClean="0">
                <a:solidFill>
                  <a:srgbClr val="0070C0"/>
                </a:solidFill>
              </a:rPr>
            </a:br>
            <a:r>
              <a:rPr lang="ru-RU" sz="2800" b="1" dirty="0" smtClean="0">
                <a:solidFill>
                  <a:srgbClr val="0070C0"/>
                </a:solidFill>
              </a:rPr>
              <a:t>(</a:t>
            </a:r>
            <a:r>
              <a:rPr lang="ru-RU" sz="2800" b="1" dirty="0" err="1" smtClean="0">
                <a:solidFill>
                  <a:srgbClr val="0070C0"/>
                </a:solidFill>
              </a:rPr>
              <a:t>скріншоти</a:t>
            </a:r>
            <a:r>
              <a:rPr lang="ru-RU" sz="2800" b="1" dirty="0" smtClean="0">
                <a:solidFill>
                  <a:srgbClr val="0070C0"/>
                </a:solidFill>
              </a:rPr>
              <a:t> з </a:t>
            </a:r>
            <a:r>
              <a:rPr lang="ru-RU" sz="2800" b="1" dirty="0" err="1" smtClean="0">
                <a:solidFill>
                  <a:srgbClr val="0070C0"/>
                </a:solidFill>
              </a:rPr>
              <a:t>офіційного</a:t>
            </a:r>
            <a:r>
              <a:rPr lang="ru-RU" sz="2800" b="1" dirty="0" smtClean="0">
                <a:solidFill>
                  <a:srgbClr val="0070C0"/>
                </a:solidFill>
              </a:rPr>
              <a:t> </a:t>
            </a:r>
            <a:r>
              <a:rPr lang="ru-RU" sz="2800" b="1" dirty="0" err="1" smtClean="0">
                <a:solidFill>
                  <a:srgbClr val="0070C0"/>
                </a:solidFill>
              </a:rPr>
              <a:t>сату</a:t>
            </a:r>
            <a:r>
              <a:rPr lang="ru-RU" sz="2800" b="1" dirty="0" smtClean="0">
                <a:solidFill>
                  <a:srgbClr val="0070C0"/>
                </a:solidFill>
              </a:rPr>
              <a:t> МОН)</a:t>
            </a:r>
            <a:endParaRPr lang="ru-RU" sz="2800" b="1" dirty="0">
              <a:solidFill>
                <a:srgbClr val="0070C0"/>
              </a:solidFill>
            </a:endParaRPr>
          </a:p>
        </p:txBody>
      </p:sp>
      <p:pic>
        <p:nvPicPr>
          <p:cNvPr id="1026" name="Picture 2"/>
          <p:cNvPicPr>
            <a:picLocks noGrp="1" noChangeAspect="1" noChangeArrowheads="1"/>
          </p:cNvPicPr>
          <p:nvPr>
            <p:ph sz="quarter" idx="4"/>
          </p:nvPr>
        </p:nvPicPr>
        <p:blipFill>
          <a:blip r:embed="rId2"/>
          <a:srcRect/>
          <a:stretch>
            <a:fillRect/>
          </a:stretch>
        </p:blipFill>
        <p:spPr bwMode="auto">
          <a:xfrm>
            <a:off x="736562" y="1214422"/>
            <a:ext cx="5248508" cy="2918070"/>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5951536" y="3000372"/>
            <a:ext cx="5753996" cy="2762258"/>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5951536" y="1214422"/>
            <a:ext cx="6076950" cy="1762125"/>
          </a:xfrm>
          <a:prstGeom prst="rect">
            <a:avLst/>
          </a:prstGeom>
          <a:noFill/>
          <a:ln w="9525">
            <a:noFill/>
            <a:miter lim="800000"/>
            <a:headEnd/>
            <a:tailEnd/>
          </a:ln>
          <a:effectLst/>
        </p:spPr>
      </p:pic>
    </p:spTree>
    <p:extLst>
      <p:ext uri="{BB962C8B-B14F-4D97-AF65-F5344CB8AC3E}">
        <p14:creationId xmlns:p14="http://schemas.microsoft.com/office/powerpoint/2010/main" val="329694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7309" y="76200"/>
            <a:ext cx="10157354" cy="709594"/>
          </a:xfrm>
        </p:spPr>
        <p:txBody>
          <a:bodyPr>
            <a:normAutofit/>
          </a:bodyPr>
          <a:lstStyle/>
          <a:p>
            <a:pPr algn="ctr"/>
            <a:r>
              <a:rPr lang="ru-RU" sz="2800" b="1" dirty="0" err="1" smtClean="0">
                <a:solidFill>
                  <a:srgbClr val="0070C0"/>
                </a:solidFill>
              </a:rPr>
              <a:t>Особливості</a:t>
            </a:r>
            <a:r>
              <a:rPr lang="ru-RU" sz="2800" b="1" dirty="0" smtClean="0">
                <a:solidFill>
                  <a:srgbClr val="0070C0"/>
                </a:solidFill>
              </a:rPr>
              <a:t> </a:t>
            </a:r>
            <a:r>
              <a:rPr lang="ru-RU" sz="2800" b="1" dirty="0" err="1" smtClean="0">
                <a:solidFill>
                  <a:srgbClr val="0070C0"/>
                </a:solidFill>
              </a:rPr>
              <a:t>програм</a:t>
            </a:r>
            <a:r>
              <a:rPr lang="ru-RU" sz="2800" b="1" dirty="0" smtClean="0">
                <a:solidFill>
                  <a:srgbClr val="0070C0"/>
                </a:solidFill>
              </a:rPr>
              <a:t> 10-11 </a:t>
            </a:r>
            <a:r>
              <a:rPr lang="ru-RU" sz="2800" b="1" dirty="0" err="1" smtClean="0">
                <a:solidFill>
                  <a:srgbClr val="0070C0"/>
                </a:solidFill>
              </a:rPr>
              <a:t>класів</a:t>
            </a:r>
            <a:r>
              <a:rPr lang="ru-RU" sz="2800" b="1" dirty="0" smtClean="0">
                <a:solidFill>
                  <a:srgbClr val="0070C0"/>
                </a:solidFill>
              </a:rPr>
              <a:t> з </a:t>
            </a:r>
            <a:r>
              <a:rPr lang="ru-RU" sz="2800" b="1" dirty="0" err="1" smtClean="0">
                <a:solidFill>
                  <a:srgbClr val="0070C0"/>
                </a:solidFill>
              </a:rPr>
              <a:t>фізики</a:t>
            </a:r>
            <a:endParaRPr lang="ru-RU" sz="2800" b="1" dirty="0">
              <a:solidFill>
                <a:srgbClr val="0070C0"/>
              </a:solidFill>
            </a:endParaRPr>
          </a:p>
        </p:txBody>
      </p:sp>
      <p:sp>
        <p:nvSpPr>
          <p:cNvPr id="4" name="Объект 3"/>
          <p:cNvSpPr>
            <a:spLocks noGrp="1"/>
          </p:cNvSpPr>
          <p:nvPr>
            <p:ph sz="quarter" idx="4"/>
          </p:nvPr>
        </p:nvSpPr>
        <p:spPr>
          <a:xfrm>
            <a:off x="1308066" y="928670"/>
            <a:ext cx="9966597" cy="5243530"/>
          </a:xfrm>
        </p:spPr>
        <p:txBody>
          <a:bodyPr>
            <a:normAutofit/>
          </a:bodyPr>
          <a:lstStyle/>
          <a:p>
            <a:pPr algn="just">
              <a:spcBef>
                <a:spcPts val="600"/>
              </a:spcBef>
            </a:pPr>
            <a:r>
              <a:rPr lang="ru-RU" b="1" dirty="0" smtClean="0">
                <a:solidFill>
                  <a:schemeClr val="tx1">
                    <a:lumMod val="75000"/>
                  </a:schemeClr>
                </a:solidFill>
              </a:rPr>
              <a:t>1. </a:t>
            </a:r>
            <a:r>
              <a:rPr lang="ru-RU" b="1" dirty="0" err="1" smtClean="0">
                <a:solidFill>
                  <a:srgbClr val="C00000"/>
                </a:solidFill>
              </a:rPr>
              <a:t>Ключові</a:t>
            </a:r>
            <a:r>
              <a:rPr lang="ru-RU" b="1" dirty="0" smtClean="0">
                <a:solidFill>
                  <a:srgbClr val="C00000"/>
                </a:solidFill>
              </a:rPr>
              <a:t> </a:t>
            </a:r>
            <a:r>
              <a:rPr lang="ru-RU" b="1" dirty="0" err="1" smtClean="0">
                <a:solidFill>
                  <a:srgbClr val="C00000"/>
                </a:solidFill>
              </a:rPr>
              <a:t>компетентності</a:t>
            </a:r>
            <a:r>
              <a:rPr lang="ru-RU" b="1" dirty="0" smtClean="0">
                <a:solidFill>
                  <a:srgbClr val="C00000"/>
                </a:solidFill>
              </a:rPr>
              <a:t> </a:t>
            </a:r>
            <a:r>
              <a:rPr lang="ru-RU" b="1" dirty="0" smtClean="0">
                <a:solidFill>
                  <a:schemeClr val="tx1">
                    <a:lumMod val="75000"/>
                  </a:schemeClr>
                </a:solidFill>
              </a:rPr>
              <a:t>(12 штук)</a:t>
            </a:r>
          </a:p>
          <a:p>
            <a:pPr algn="just">
              <a:spcBef>
                <a:spcPts val="600"/>
              </a:spcBef>
            </a:pPr>
            <a:r>
              <a:rPr lang="ru-RU" b="1" dirty="0" smtClean="0">
                <a:solidFill>
                  <a:schemeClr val="tx1">
                    <a:lumMod val="75000"/>
                  </a:schemeClr>
                </a:solidFill>
              </a:rPr>
              <a:t>2. </a:t>
            </a:r>
            <a:r>
              <a:rPr lang="uk-UA" b="1" dirty="0" smtClean="0">
                <a:solidFill>
                  <a:srgbClr val="C00000"/>
                </a:solidFill>
              </a:rPr>
              <a:t>Розподіл кількості годин</a:t>
            </a:r>
            <a:r>
              <a:rPr lang="uk-UA" b="1" dirty="0" smtClean="0">
                <a:solidFill>
                  <a:schemeClr val="tx1">
                    <a:lumMod val="75000"/>
                  </a:schemeClr>
                </a:solidFill>
              </a:rPr>
              <a:t>, що відводиться на вивчення окремих тем, визначається учителем.</a:t>
            </a:r>
          </a:p>
          <a:p>
            <a:pPr algn="just">
              <a:spcBef>
                <a:spcPts val="600"/>
              </a:spcBef>
            </a:pPr>
            <a:r>
              <a:rPr lang="uk-UA" b="1" dirty="0" smtClean="0">
                <a:solidFill>
                  <a:schemeClr val="tx1">
                    <a:lumMod val="75000"/>
                  </a:schemeClr>
                </a:solidFill>
              </a:rPr>
              <a:t>3. За необхідності й виходячи з наявних умов навчально-методичного забезпечення, </a:t>
            </a:r>
            <a:r>
              <a:rPr lang="uk-UA" b="1" dirty="0" smtClean="0">
                <a:solidFill>
                  <a:srgbClr val="C00000"/>
                </a:solidFill>
              </a:rPr>
              <a:t>учитель має право</a:t>
            </a:r>
            <a:r>
              <a:rPr lang="uk-UA" b="1" dirty="0" smtClean="0">
                <a:solidFill>
                  <a:schemeClr val="tx1">
                    <a:lumMod val="75000"/>
                  </a:schemeClr>
                </a:solidFill>
              </a:rPr>
              <a:t> самостійно замінювати порядок вивчення тем, проводити лабораторні практикуми та практикуми з розв’язування задач в кінці розділу або під час його вивчення.</a:t>
            </a:r>
          </a:p>
          <a:p>
            <a:pPr algn="just">
              <a:spcBef>
                <a:spcPts val="600"/>
              </a:spcBef>
            </a:pPr>
            <a:r>
              <a:rPr lang="uk-UA" b="1" dirty="0" smtClean="0">
                <a:solidFill>
                  <a:schemeClr val="tx1">
                    <a:lumMod val="75000"/>
                  </a:schemeClr>
                </a:solidFill>
              </a:rPr>
              <a:t>4. </a:t>
            </a:r>
            <a:r>
              <a:rPr lang="uk-UA" b="1" dirty="0" smtClean="0">
                <a:solidFill>
                  <a:srgbClr val="C00000"/>
                </a:solidFill>
              </a:rPr>
              <a:t>Тематика навчальних проектів з фізики і астрономії </a:t>
            </a:r>
            <a:r>
              <a:rPr lang="uk-UA" b="1" dirty="0" smtClean="0">
                <a:solidFill>
                  <a:schemeClr val="tx1">
                    <a:lumMod val="75000"/>
                  </a:schemeClr>
                </a:solidFill>
              </a:rPr>
              <a:t>визначається вчителем і може ініціюватися учнями. Кількість годин, що відводиться на виконання навчальних проектів, а також їх послідовність визначається учителем. Кількість виконаних та оцінених проектів може бути довільною, але не менше одного за навчальний рік. При формуванні тематики проектів доцільно виходити з наявної матеріально-технічної бази. </a:t>
            </a:r>
          </a:p>
        </p:txBody>
      </p:sp>
    </p:spTree>
    <p:extLst>
      <p:ext uri="{BB962C8B-B14F-4D97-AF65-F5344CB8AC3E}">
        <p14:creationId xmlns:p14="http://schemas.microsoft.com/office/powerpoint/2010/main" val="329694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7309" y="76200"/>
            <a:ext cx="10157354" cy="709594"/>
          </a:xfrm>
        </p:spPr>
        <p:txBody>
          <a:bodyPr>
            <a:normAutofit/>
          </a:bodyPr>
          <a:lstStyle/>
          <a:p>
            <a:pPr algn="ctr"/>
            <a:r>
              <a:rPr lang="ru-RU" sz="2800" b="1" dirty="0" err="1" smtClean="0">
                <a:solidFill>
                  <a:srgbClr val="0070C0"/>
                </a:solidFill>
              </a:rPr>
              <a:t>Програми</a:t>
            </a:r>
            <a:r>
              <a:rPr lang="ru-RU" sz="2800" b="1" dirty="0" smtClean="0">
                <a:solidFill>
                  <a:srgbClr val="0070C0"/>
                </a:solidFill>
              </a:rPr>
              <a:t> 10-11 </a:t>
            </a:r>
            <a:r>
              <a:rPr lang="ru-RU" sz="2800" b="1" dirty="0" err="1" smtClean="0">
                <a:solidFill>
                  <a:srgbClr val="0070C0"/>
                </a:solidFill>
              </a:rPr>
              <a:t>класів</a:t>
            </a:r>
            <a:r>
              <a:rPr lang="ru-RU" sz="2800" b="1" dirty="0" smtClean="0">
                <a:solidFill>
                  <a:srgbClr val="0070C0"/>
                </a:solidFill>
              </a:rPr>
              <a:t> </a:t>
            </a:r>
            <a:r>
              <a:rPr lang="ru-RU" sz="2800" b="1" dirty="0" err="1" smtClean="0">
                <a:solidFill>
                  <a:srgbClr val="0070C0"/>
                </a:solidFill>
              </a:rPr>
              <a:t>чинні</a:t>
            </a:r>
            <a:r>
              <a:rPr lang="ru-RU" sz="2800" b="1" dirty="0" smtClean="0">
                <a:solidFill>
                  <a:srgbClr val="0070C0"/>
                </a:solidFill>
              </a:rPr>
              <a:t> </a:t>
            </a:r>
            <a:r>
              <a:rPr lang="ru-RU" sz="2800" b="1" dirty="0" err="1" smtClean="0">
                <a:solidFill>
                  <a:srgbClr val="0070C0"/>
                </a:solidFill>
              </a:rPr>
              <a:t>з</a:t>
            </a:r>
            <a:r>
              <a:rPr lang="ru-RU" sz="2800" b="1" dirty="0" smtClean="0">
                <a:solidFill>
                  <a:srgbClr val="0070C0"/>
                </a:solidFill>
              </a:rPr>
              <a:t> 01.09.2018 </a:t>
            </a:r>
            <a:r>
              <a:rPr lang="ru-RU" sz="2800" b="1" dirty="0" err="1" smtClean="0">
                <a:solidFill>
                  <a:srgbClr val="0070C0"/>
                </a:solidFill>
              </a:rPr>
              <a:t>році</a:t>
            </a:r>
            <a:endParaRPr lang="ru-RU" sz="2800" b="1" dirty="0">
              <a:solidFill>
                <a:srgbClr val="0070C0"/>
              </a:solidFill>
            </a:endParaRPr>
          </a:p>
        </p:txBody>
      </p:sp>
      <p:sp>
        <p:nvSpPr>
          <p:cNvPr id="6" name="Місце для вмісту 5"/>
          <p:cNvSpPr>
            <a:spLocks noGrp="1"/>
          </p:cNvSpPr>
          <p:nvPr>
            <p:ph sz="quarter" idx="4"/>
          </p:nvPr>
        </p:nvSpPr>
        <p:spPr>
          <a:xfrm>
            <a:off x="879438" y="1142984"/>
            <a:ext cx="10395225" cy="5029216"/>
          </a:xfrm>
        </p:spPr>
        <p:txBody>
          <a:bodyPr>
            <a:normAutofit/>
          </a:bodyPr>
          <a:lstStyle/>
          <a:p>
            <a:pPr algn="just"/>
            <a:r>
              <a:rPr lang="uk-UA" b="1" dirty="0" smtClean="0">
                <a:solidFill>
                  <a:schemeClr val="tx1">
                    <a:lumMod val="75000"/>
                  </a:schemeClr>
                </a:solidFill>
              </a:rPr>
              <a:t>5. </a:t>
            </a:r>
            <a:r>
              <a:rPr lang="uk-UA" b="1" dirty="0" smtClean="0">
                <a:solidFill>
                  <a:srgbClr val="C00000"/>
                </a:solidFill>
              </a:rPr>
              <a:t>Навчальний експеримент </a:t>
            </a:r>
            <a:r>
              <a:rPr lang="uk-UA" b="1" dirty="0" smtClean="0">
                <a:solidFill>
                  <a:schemeClr val="tx1">
                    <a:lumMod val="75000"/>
                  </a:schemeClr>
                </a:solidFill>
              </a:rPr>
              <a:t>реалізується у формі демонстраційного й фронтального експерименту, робіт лабораторного  практикуму, домашніх дослідів і спостережень. У програмі наведено орієнтовний перелік робіт, що можуть реалізовуватися у формі практикуму або окремих фронтальних робіт. Виходячи з педагогічної доцільності та залежно від умов і наявної матеріальної бази кабінету фізики й астрономії  вчитель може:   визначати конкретну  тематику лабораторних робіт, форму їх реалізації, послідовність й місце у навчальному процесі, кількість годин на їх виконання, замінювати окремі роботи або демонстраційні досліди рівноцінними, використовувати різні їхні можливі варіанти, доповнювати цей перелік додатковими дослідами, короткочасними експериментальними завданнями, пропонувати  іншу тематику  робіт. </a:t>
            </a:r>
            <a:endParaRPr lang="uk-UA" b="1" dirty="0" smtClean="0"/>
          </a:p>
          <a:p>
            <a:pPr algn="just"/>
            <a:r>
              <a:rPr lang="uk-UA" b="1" dirty="0" smtClean="0"/>
              <a:t>6. </a:t>
            </a:r>
            <a:r>
              <a:rPr lang="uk-UA" b="1" dirty="0" smtClean="0">
                <a:solidFill>
                  <a:srgbClr val="C00000"/>
                </a:solidFill>
              </a:rPr>
              <a:t>Практичні заняття з розв’язування задач</a:t>
            </a:r>
            <a:r>
              <a:rPr lang="uk-UA" b="1" dirty="0" smtClean="0"/>
              <a:t>. Враховуючи дидактичне значення фізичних задач, пропонується запровадити практикум із їх </a:t>
            </a:r>
            <a:r>
              <a:rPr lang="uk-UA" b="1" dirty="0" err="1" smtClean="0"/>
              <a:t>розв</a:t>
            </a:r>
            <a:r>
              <a:rPr lang="ru-RU" b="1" dirty="0" smtClean="0"/>
              <a:t>’</a:t>
            </a:r>
            <a:r>
              <a:rPr lang="uk-UA" b="1" dirty="0" err="1" smtClean="0"/>
              <a:t>язування</a:t>
            </a:r>
            <a:r>
              <a:rPr lang="uk-UA" b="1" dirty="0" smtClean="0"/>
              <a:t> в межах кожного розділу.</a:t>
            </a:r>
          </a:p>
          <a:p>
            <a:endParaRPr lang="uk-UA" dirty="0" smtClean="0"/>
          </a:p>
          <a:p>
            <a:endParaRPr lang="uk-UA" dirty="0"/>
          </a:p>
        </p:txBody>
      </p:sp>
    </p:spTree>
    <p:extLst>
      <p:ext uri="{BB962C8B-B14F-4D97-AF65-F5344CB8AC3E}">
        <p14:creationId xmlns:p14="http://schemas.microsoft.com/office/powerpoint/2010/main" val="329694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topka-knig">
  <a:themeElements>
    <a:clrScheme name="Books_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Books_16x9">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spDef>
      <a:spPr>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5000"/>
          </a:lnSpc>
          <a:defRPr/>
        </a:defPPr>
      </a:lstStyle>
    </a:txDef>
  </a:objectDefaults>
  <a:extraClrSchemeLst/>
</a:theme>
</file>

<file path=ppt/theme/theme2.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Books16x9">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Books16x9">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5F3C251-2A44-472B-8189-0695C2D742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Stopka-knig</Template>
  <TotalTime>0</TotalTime>
  <Words>1760</Words>
  <Application>Microsoft Office PowerPoint</Application>
  <PresentationFormat>Произвольный</PresentationFormat>
  <Paragraphs>135</Paragraphs>
  <Slides>17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Century Gothic</vt:lpstr>
      <vt:lpstr>Times New Roman</vt:lpstr>
      <vt:lpstr>Stopka-knig</vt:lpstr>
      <vt:lpstr>ФІЗИКА </vt:lpstr>
      <vt:lpstr>ПЕРЕЛІК навчальних програм, затверджених Міністерством освіти і науки України для використання в навчальних закладах ІІ ступеня,  у 2020/2021 навчальному році  ОСНОВНА  ШКОЛА</vt:lpstr>
      <vt:lpstr>ПЕРЕЛІК навчальних програм затверджених Міністерством освіти і науки України для використання у навчальних закладах ІІІ ступеня   у 2020/2021 навчальному році  СТАРША  ШКОЛА</vt:lpstr>
      <vt:lpstr>ПЕРЕЛІК типових освітніх програм затверджених Міністерством освіти і науки України для використання у навчальних закладах ІІІ ступеня   у 2020/2021 навчальному році </vt:lpstr>
      <vt:lpstr>ПЕРЕЛІК навчальних програм затверджених Міністерством освіти і науки України для використання у навчальних закладах ІІІ ступеня   у 2020/2021 навчальному році (ПРИРОДНИЧІ НАУКИ інтегровані курси)</vt:lpstr>
      <vt:lpstr>Презентация PowerPoint</vt:lpstr>
      <vt:lpstr>Чинні програми 10-11 класів з фізики  (скріншоти з офіційного сату МОН)</vt:lpstr>
      <vt:lpstr>Особливості програм 10-11 класів з фізики</vt:lpstr>
      <vt:lpstr>Програми 10-11 класів чинні з 01.09.2018 році</vt:lpstr>
      <vt:lpstr>Тижневе навантаження за чинними програмами  7-9 класів з фізики</vt:lpstr>
      <vt:lpstr>Тижневе навантаження за чинними програмами  10-11 класів з фізики</vt:lpstr>
      <vt:lpstr>Наскрізні змістовні лінії шкільного курсу фізики</vt:lpstr>
      <vt:lpstr>Презентация PowerPoint</vt:lpstr>
      <vt:lpstr>Нормативно-правова база викладання фізики та астрономії</vt:lpstr>
      <vt:lpstr>Нормативно-правова база викладання фізики та астрономії</vt:lpstr>
      <vt:lpstr>Нормативно-правова база викладання фізики та астрономії</vt:lpstr>
      <vt:lpstr>Щасти!</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2017-09-11T05:33:57Z</dcterms:created>
  <dcterms:modified xsi:type="dcterms:W3CDTF">2021-04-12T15:30:25Z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TC027879409991</vt:lpwstr>
  </property>
</Properties>
</file>