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3" r:id="rId5"/>
    <p:sldId id="261" r:id="rId6"/>
    <p:sldId id="259" r:id="rId7"/>
    <p:sldId id="262" r:id="rId8"/>
    <p:sldId id="260" r:id="rId9"/>
    <p:sldId id="264" r:id="rId10"/>
    <p:sldId id="268" r:id="rId11"/>
    <p:sldId id="265" r:id="rId12"/>
    <p:sldId id="269" r:id="rId13"/>
    <p:sldId id="266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0000"/>
    <a:srgbClr val="FF6600"/>
    <a:srgbClr val="3399FF"/>
    <a:srgbClr val="990000"/>
    <a:srgbClr val="CC0066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6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A763B-33F2-4960-A0C4-991B314564EC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D7A763B-33F2-4960-A0C4-991B314564EC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58C1013-5DF3-4EE6-973F-D89D5410C3A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12" Type="http://schemas.openxmlformats.org/officeDocument/2006/relationships/image" Target="../media/image78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11" Type="http://schemas.openxmlformats.org/officeDocument/2006/relationships/image" Target="../media/image77.jpeg"/><Relationship Id="rId5" Type="http://schemas.openxmlformats.org/officeDocument/2006/relationships/image" Target="../media/image71.jpeg"/><Relationship Id="rId10" Type="http://schemas.openxmlformats.org/officeDocument/2006/relationships/image" Target="../media/image76.jpeg"/><Relationship Id="rId4" Type="http://schemas.openxmlformats.org/officeDocument/2006/relationships/image" Target="../media/image70.jpeg"/><Relationship Id="rId9" Type="http://schemas.openxmlformats.org/officeDocument/2006/relationships/image" Target="../media/image7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12" Type="http://schemas.openxmlformats.org/officeDocument/2006/relationships/image" Target="../media/image97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11" Type="http://schemas.openxmlformats.org/officeDocument/2006/relationships/image" Target="../media/image96.jpeg"/><Relationship Id="rId5" Type="http://schemas.openxmlformats.org/officeDocument/2006/relationships/image" Target="../media/image90.jpeg"/><Relationship Id="rId10" Type="http://schemas.openxmlformats.org/officeDocument/2006/relationships/image" Target="../media/image95.jpeg"/><Relationship Id="rId4" Type="http://schemas.openxmlformats.org/officeDocument/2006/relationships/image" Target="../media/image89.jpeg"/><Relationship Id="rId9" Type="http://schemas.openxmlformats.org/officeDocument/2006/relationships/image" Target="../media/image9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11" Type="http://schemas.openxmlformats.org/officeDocument/2006/relationships/image" Target="../media/image53.jpe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5910808" cy="1368152"/>
          </a:xfrm>
        </p:spPr>
        <p:txBody>
          <a:bodyPr>
            <a:noAutofit/>
          </a:bodyPr>
          <a:lstStyle/>
          <a:p>
            <a:pPr algn="ctr"/>
            <a:r>
              <a:rPr lang="uk-UA" sz="4800" dirty="0" smtClean="0">
                <a:solidFill>
                  <a:srgbClr val="FFC000"/>
                </a:solidFill>
                <a:latin typeface="Monotype Corsiva" pitchFamily="66" charset="0"/>
              </a:rPr>
              <a:t>Навчання на факультеті педагогіки та психології</a:t>
            </a:r>
            <a:endParaRPr lang="ru-RU" sz="48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772816"/>
            <a:ext cx="7854696" cy="4608512"/>
          </a:xfrm>
        </p:spPr>
        <p:txBody>
          <a:bodyPr>
            <a:normAutofit/>
          </a:bodyPr>
          <a:lstStyle/>
          <a:p>
            <a:r>
              <a:rPr lang="uk-UA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Кафедра методик дошкільної та початкової </a:t>
            </a:r>
            <a:r>
              <a:rPr lang="uk-UA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освіти</a:t>
            </a:r>
            <a:endParaRPr lang="en-US" sz="3000" b="1" dirty="0" smtClean="0">
              <a:solidFill>
                <a:schemeClr val="accent4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  <a:p>
            <a:r>
              <a:rPr lang="uk-UA" sz="2800" b="1" dirty="0" smtClean="0">
                <a:solidFill>
                  <a:srgbClr val="FFC000"/>
                </a:solidFill>
                <a:latin typeface="Monotype Corsiva" pitchFamily="66" charset="0"/>
              </a:rPr>
              <a:t>Методика викладання математики</a:t>
            </a:r>
          </a:p>
          <a:p>
            <a:r>
              <a:rPr lang="uk-UA" sz="2800" b="1" dirty="0" smtClean="0">
                <a:solidFill>
                  <a:srgbClr val="FFC000"/>
                </a:solidFill>
                <a:latin typeface="Monotype Corsiva" pitchFamily="66" charset="0"/>
              </a:rPr>
              <a:t>Технології вивчення освітньої галузі </a:t>
            </a:r>
            <a:r>
              <a:rPr lang="uk-UA" sz="2800" b="1" dirty="0" err="1" smtClean="0">
                <a:solidFill>
                  <a:srgbClr val="FFC000"/>
                </a:solidFill>
                <a:latin typeface="Monotype Corsiva" pitchFamily="66" charset="0"/>
              </a:rPr>
              <a:t>“Математика”</a:t>
            </a:r>
            <a:endParaRPr lang="uk-UA" sz="2800" b="1" dirty="0" smtClean="0">
              <a:solidFill>
                <a:srgbClr val="FFC000"/>
              </a:solidFill>
              <a:latin typeface="Monotype Corsiva" pitchFamily="66" charset="0"/>
            </a:endParaRPr>
          </a:p>
          <a:p>
            <a:r>
              <a:rPr lang="uk-UA" sz="2800" b="1" dirty="0" err="1" smtClean="0">
                <a:solidFill>
                  <a:srgbClr val="FFC000"/>
                </a:solidFill>
                <a:latin typeface="Monotype Corsiva" pitchFamily="66" charset="0"/>
              </a:rPr>
              <a:t>“Математичні</a:t>
            </a:r>
            <a:r>
              <a:rPr lang="uk-UA" sz="2800" b="1" dirty="0" smtClean="0">
                <a:solidFill>
                  <a:srgbClr val="FFC000"/>
                </a:solidFill>
                <a:latin typeface="Monotype Corsiva" pitchFamily="66" charset="0"/>
              </a:rPr>
              <a:t> методи у </a:t>
            </a:r>
            <a:r>
              <a:rPr lang="uk-UA" sz="2800" b="1" dirty="0" err="1" smtClean="0">
                <a:solidFill>
                  <a:srgbClr val="FFC000"/>
                </a:solidFill>
                <a:latin typeface="Monotype Corsiva" pitchFamily="66" charset="0"/>
              </a:rPr>
              <a:t>психології”</a:t>
            </a:r>
            <a:endParaRPr lang="uk-UA" sz="2800" b="1" dirty="0" smtClean="0">
              <a:solidFill>
                <a:srgbClr val="FFC000"/>
              </a:solidFill>
              <a:latin typeface="Monotype Corsiva" pitchFamily="66" charset="0"/>
            </a:endParaRPr>
          </a:p>
          <a:p>
            <a:pPr algn="ctr"/>
            <a:r>
              <a:rPr lang="uk-UA" sz="4000" b="1" dirty="0" smtClean="0">
                <a:solidFill>
                  <a:srgbClr val="FFC000"/>
                </a:solidFill>
                <a:latin typeface="Monotype Corsiva" pitchFamily="66" charset="0"/>
              </a:rPr>
              <a:t>“</a:t>
            </a:r>
            <a:endParaRPr lang="uk-UA" sz="4000" b="1" dirty="0" smtClean="0">
              <a:solidFill>
                <a:srgbClr val="FFC000"/>
              </a:solidFill>
              <a:latin typeface="Monotype Corsiva" pitchFamily="66" charset="0"/>
            </a:endParaRPr>
          </a:p>
          <a:p>
            <a:pPr algn="ctr"/>
            <a:endParaRPr lang="uk-UA" sz="40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l"/>
            <a:r>
              <a:rPr lang="uk-UA" b="1" i="1" dirty="0" smtClean="0">
                <a:solidFill>
                  <a:srgbClr val="002060"/>
                </a:solidFill>
                <a:latin typeface="Monotype Corsiva" pitchFamily="66" charset="0"/>
              </a:rPr>
              <a:t>Підготувала доцент Фадєєва Т.О.</a:t>
            </a:r>
            <a:endParaRPr lang="ru-RU" b="1" i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8" name="Рисунок 7" descr="P50457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4653136"/>
            <a:ext cx="2699792" cy="2024844"/>
          </a:xfrm>
          <a:prstGeom prst="rect">
            <a:avLst/>
          </a:prstGeom>
        </p:spPr>
      </p:pic>
      <p:pic>
        <p:nvPicPr>
          <p:cNvPr id="11" name="Рисунок 10" descr="P12551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188640"/>
            <a:ext cx="1835696" cy="1376772"/>
          </a:xfrm>
          <a:prstGeom prst="rect">
            <a:avLst/>
          </a:prstGeom>
        </p:spPr>
      </p:pic>
      <p:pic>
        <p:nvPicPr>
          <p:cNvPr id="12" name="Рисунок 11" descr="000_00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933056"/>
            <a:ext cx="1728192" cy="1296144"/>
          </a:xfrm>
          <a:prstGeom prst="rect">
            <a:avLst/>
          </a:prstGeom>
        </p:spPr>
      </p:pic>
      <p:pic>
        <p:nvPicPr>
          <p:cNvPr id="13" name="Рисунок 12" descr="IMG_006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3429000"/>
            <a:ext cx="2483768" cy="1862826"/>
          </a:xfrm>
          <a:prstGeom prst="rect">
            <a:avLst/>
          </a:prstGeom>
        </p:spPr>
      </p:pic>
      <p:pic>
        <p:nvPicPr>
          <p:cNvPr id="14" name="Рисунок 13" descr="P410548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1800" y="3861048"/>
            <a:ext cx="1716699" cy="1287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50336"/>
          </a:xfrm>
        </p:spPr>
        <p:txBody>
          <a:bodyPr>
            <a:normAutofit/>
          </a:bodyPr>
          <a:lstStyle/>
          <a:p>
            <a:r>
              <a:rPr lang="uk-UA" sz="3200" dirty="0" smtClean="0">
                <a:latin typeface="Monotype Corsiva" pitchFamily="66" charset="0"/>
              </a:rPr>
              <a:t>Нав</a:t>
            </a:r>
            <a:r>
              <a:rPr lang="uk-UA" sz="2800" dirty="0" smtClean="0">
                <a:latin typeface="Monotype Corsiva" pitchFamily="66" charset="0"/>
              </a:rPr>
              <a:t>чання</a:t>
            </a:r>
            <a:r>
              <a:rPr lang="uk-UA" sz="3200" dirty="0" smtClean="0">
                <a:latin typeface="Monotype Corsiva" pitchFamily="66" charset="0"/>
              </a:rPr>
              <a:t> математичних методів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052736"/>
            <a:ext cx="2376264" cy="1782198"/>
          </a:xfrm>
        </p:spPr>
      </p:pic>
      <p:pic>
        <p:nvPicPr>
          <p:cNvPr id="5" name="Рисунок 4" descr="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188640"/>
            <a:ext cx="2897899" cy="2173424"/>
          </a:xfrm>
          <a:prstGeom prst="rect">
            <a:avLst/>
          </a:prstGeom>
        </p:spPr>
      </p:pic>
      <p:pic>
        <p:nvPicPr>
          <p:cNvPr id="6" name="Рисунок 5" descr="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2492896"/>
            <a:ext cx="2592288" cy="1944216"/>
          </a:xfrm>
          <a:prstGeom prst="rect">
            <a:avLst/>
          </a:prstGeom>
        </p:spPr>
      </p:pic>
      <p:pic>
        <p:nvPicPr>
          <p:cNvPr id="7" name="Рисунок 6" descr="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7824" y="980728"/>
            <a:ext cx="2771800" cy="2078850"/>
          </a:xfrm>
          <a:prstGeom prst="rect">
            <a:avLst/>
          </a:prstGeom>
        </p:spPr>
      </p:pic>
      <p:pic>
        <p:nvPicPr>
          <p:cNvPr id="8" name="Рисунок 7" descr="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504" y="4509120"/>
            <a:ext cx="2945904" cy="2209428"/>
          </a:xfrm>
          <a:prstGeom prst="rect">
            <a:avLst/>
          </a:prstGeom>
        </p:spPr>
      </p:pic>
      <p:pic>
        <p:nvPicPr>
          <p:cNvPr id="9" name="Рисунок 8" descr="1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04181" y="4581128"/>
            <a:ext cx="2832315" cy="2124236"/>
          </a:xfrm>
          <a:prstGeom prst="rect">
            <a:avLst/>
          </a:prstGeom>
        </p:spPr>
      </p:pic>
      <p:pic>
        <p:nvPicPr>
          <p:cNvPr id="10" name="Рисунок 9" descr="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03848" y="4509120"/>
            <a:ext cx="2897899" cy="2173424"/>
          </a:xfrm>
          <a:prstGeom prst="rect">
            <a:avLst/>
          </a:prstGeom>
        </p:spPr>
      </p:pic>
      <p:pic>
        <p:nvPicPr>
          <p:cNvPr id="12" name="Рисунок 11" descr="1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75856" y="3140968"/>
            <a:ext cx="2081808" cy="1561356"/>
          </a:xfrm>
          <a:prstGeom prst="rect">
            <a:avLst/>
          </a:prstGeom>
        </p:spPr>
      </p:pic>
      <p:pic>
        <p:nvPicPr>
          <p:cNvPr id="14" name="Рисунок 13" descr="23.JPG"/>
          <p:cNvPicPr>
            <a:picLocks noChangeAspect="1"/>
          </p:cNvPicPr>
          <p:nvPr/>
        </p:nvPicPr>
        <p:blipFill>
          <a:blip r:embed="rId10" cstate="print"/>
          <a:srcRect l="3527" t="40224" r="8758"/>
          <a:stretch>
            <a:fillRect/>
          </a:stretch>
        </p:blipFill>
        <p:spPr>
          <a:xfrm>
            <a:off x="5340099" y="2492896"/>
            <a:ext cx="3803901" cy="194421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04056"/>
          </a:xfrm>
        </p:spPr>
        <p:txBody>
          <a:bodyPr>
            <a:noAutofit/>
          </a:bodyPr>
          <a:lstStyle/>
          <a:p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Технологія вивчення освітньої галузі </a:t>
            </a:r>
            <a:r>
              <a:rPr lang="uk-UA" sz="2800" dirty="0" err="1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“Математика”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P42156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052736"/>
            <a:ext cx="3642676" cy="2528094"/>
          </a:xfrm>
        </p:spPr>
      </p:pic>
      <p:pic>
        <p:nvPicPr>
          <p:cNvPr id="5" name="Рисунок 4" descr="PA0543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836712"/>
            <a:ext cx="2139702" cy="285293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7" name="Рисунок 6" descr="Фото0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501008"/>
            <a:ext cx="4139952" cy="3104964"/>
          </a:xfrm>
          <a:prstGeom prst="rect">
            <a:avLst/>
          </a:prstGeom>
        </p:spPr>
      </p:pic>
      <p:pic>
        <p:nvPicPr>
          <p:cNvPr id="10" name="Рисунок 9" descr="P12551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908720"/>
            <a:ext cx="2592288" cy="1944216"/>
          </a:xfrm>
          <a:prstGeom prst="rect">
            <a:avLst/>
          </a:prstGeom>
        </p:spPr>
      </p:pic>
      <p:pic>
        <p:nvPicPr>
          <p:cNvPr id="11" name="Рисунок 10" descr="IMG_007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5976" y="3140968"/>
            <a:ext cx="4608512" cy="345638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Autofit/>
          </a:bodyPr>
          <a:lstStyle/>
          <a:p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І </a:t>
            </a:r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кінофестиваль </a:t>
            </a:r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студентського кіно з технології викладання </a:t>
            </a:r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математики 2011 рік</a:t>
            </a:r>
            <a:endParaRPr lang="ru-RU" sz="2800" dirty="0"/>
          </a:p>
        </p:txBody>
      </p:sp>
      <p:pic>
        <p:nvPicPr>
          <p:cNvPr id="4" name="Содержимое 3" descr="PC030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340768"/>
            <a:ext cx="3168352" cy="2376264"/>
          </a:xfrm>
        </p:spPr>
      </p:pic>
      <p:pic>
        <p:nvPicPr>
          <p:cNvPr id="6" name="Рисунок 5" descr="PC030004.JPG"/>
          <p:cNvPicPr>
            <a:picLocks noChangeAspect="1"/>
          </p:cNvPicPr>
          <p:nvPr/>
        </p:nvPicPr>
        <p:blipFill>
          <a:blip r:embed="rId3" cstate="print">
            <a:lum contrast="40000"/>
          </a:blip>
          <a:srcRect l="8263" t="9051" r="16138" b="16400"/>
          <a:stretch>
            <a:fillRect/>
          </a:stretch>
        </p:blipFill>
        <p:spPr>
          <a:xfrm>
            <a:off x="6084167" y="908721"/>
            <a:ext cx="2855979" cy="2112235"/>
          </a:xfrm>
          <a:prstGeom prst="rect">
            <a:avLst/>
          </a:prstGeom>
        </p:spPr>
      </p:pic>
      <p:pic>
        <p:nvPicPr>
          <p:cNvPr id="7" name="Рисунок 6" descr="PC0300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1412776"/>
            <a:ext cx="2627784" cy="1970838"/>
          </a:xfrm>
          <a:prstGeom prst="rect">
            <a:avLst/>
          </a:prstGeom>
        </p:spPr>
      </p:pic>
      <p:pic>
        <p:nvPicPr>
          <p:cNvPr id="8" name="Рисунок 7" descr="PC0300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2996952"/>
            <a:ext cx="2555776" cy="1916832"/>
          </a:xfrm>
          <a:prstGeom prst="rect">
            <a:avLst/>
          </a:prstGeom>
        </p:spPr>
      </p:pic>
      <p:pic>
        <p:nvPicPr>
          <p:cNvPr id="9" name="Рисунок 8" descr="PC03003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60232" y="4941168"/>
            <a:ext cx="2267744" cy="1700808"/>
          </a:xfrm>
          <a:prstGeom prst="rect">
            <a:avLst/>
          </a:prstGeom>
        </p:spPr>
      </p:pic>
      <p:pic>
        <p:nvPicPr>
          <p:cNvPr id="10" name="Рисунок 9" descr="PC03005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23928" y="3356992"/>
            <a:ext cx="2208246" cy="1656184"/>
          </a:xfrm>
          <a:prstGeom prst="rect">
            <a:avLst/>
          </a:prstGeom>
        </p:spPr>
      </p:pic>
      <p:pic>
        <p:nvPicPr>
          <p:cNvPr id="11" name="Рисунок 10" descr="PC03005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1520" y="3356992"/>
            <a:ext cx="2531773" cy="1898830"/>
          </a:xfrm>
          <a:prstGeom prst="rect">
            <a:avLst/>
          </a:prstGeom>
        </p:spPr>
      </p:pic>
      <p:pic>
        <p:nvPicPr>
          <p:cNvPr id="12" name="Рисунок 11" descr="PC030074.JPG"/>
          <p:cNvPicPr>
            <a:picLocks noChangeAspect="1"/>
          </p:cNvPicPr>
          <p:nvPr/>
        </p:nvPicPr>
        <p:blipFill>
          <a:blip r:embed="rId9" cstate="print"/>
          <a:srcRect l="24013" t="34250" r="43700" b="5901"/>
          <a:stretch>
            <a:fillRect/>
          </a:stretch>
        </p:blipFill>
        <p:spPr>
          <a:xfrm>
            <a:off x="5240284" y="5067621"/>
            <a:ext cx="1203923" cy="1673747"/>
          </a:xfrm>
          <a:prstGeom prst="rect">
            <a:avLst/>
          </a:prstGeom>
        </p:spPr>
      </p:pic>
      <p:pic>
        <p:nvPicPr>
          <p:cNvPr id="13" name="Рисунок 12" descr="PC030088.JPG"/>
          <p:cNvPicPr>
            <a:picLocks noChangeAspect="1"/>
          </p:cNvPicPr>
          <p:nvPr/>
        </p:nvPicPr>
        <p:blipFill>
          <a:blip r:embed="rId10" cstate="print"/>
          <a:srcRect l="13776" t="3801" r="9838" b="21650"/>
          <a:stretch>
            <a:fillRect/>
          </a:stretch>
        </p:blipFill>
        <p:spPr>
          <a:xfrm>
            <a:off x="107504" y="4797152"/>
            <a:ext cx="2664296" cy="1950155"/>
          </a:xfrm>
          <a:prstGeom prst="rect">
            <a:avLst/>
          </a:prstGeom>
        </p:spPr>
      </p:pic>
      <p:pic>
        <p:nvPicPr>
          <p:cNvPr id="14" name="Рисунок 13" descr="PC030122.JPG"/>
          <p:cNvPicPr>
            <a:picLocks noChangeAspect="1"/>
          </p:cNvPicPr>
          <p:nvPr/>
        </p:nvPicPr>
        <p:blipFill>
          <a:blip r:embed="rId11" cstate="print"/>
          <a:srcRect l="20617" r="22227"/>
          <a:stretch>
            <a:fillRect/>
          </a:stretch>
        </p:blipFill>
        <p:spPr>
          <a:xfrm>
            <a:off x="2843808" y="3573016"/>
            <a:ext cx="1186393" cy="1556792"/>
          </a:xfrm>
          <a:prstGeom prst="rect">
            <a:avLst/>
          </a:prstGeom>
        </p:spPr>
      </p:pic>
      <p:pic>
        <p:nvPicPr>
          <p:cNvPr id="15" name="Рисунок 14" descr="PC030126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843808" y="5085184"/>
            <a:ext cx="2195736" cy="164680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>
            <a:noAutofit/>
          </a:bodyPr>
          <a:lstStyle/>
          <a:p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ІІ кінофестиваль </a:t>
            </a:r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студентського кіно з технології викладання </a:t>
            </a:r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математики 2012 рік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1" name="Содержимое 10" descr="P50456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04248" y="620688"/>
            <a:ext cx="1953956" cy="1465467"/>
          </a:xfrm>
        </p:spPr>
      </p:pic>
      <p:pic>
        <p:nvPicPr>
          <p:cNvPr id="13" name="Рисунок 12" descr="P50457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2204864"/>
            <a:ext cx="2843808" cy="2132856"/>
          </a:xfrm>
          <a:prstGeom prst="rect">
            <a:avLst/>
          </a:prstGeom>
        </p:spPr>
      </p:pic>
      <p:pic>
        <p:nvPicPr>
          <p:cNvPr id="14" name="Рисунок 13" descr="P50457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196752"/>
            <a:ext cx="2843808" cy="2132856"/>
          </a:xfrm>
          <a:prstGeom prst="rect">
            <a:avLst/>
          </a:prstGeom>
        </p:spPr>
      </p:pic>
      <p:pic>
        <p:nvPicPr>
          <p:cNvPr id="15" name="Рисунок 14" descr="P50457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35221" y="3356992"/>
            <a:ext cx="3840427" cy="2880320"/>
          </a:xfrm>
          <a:prstGeom prst="rect">
            <a:avLst/>
          </a:prstGeom>
        </p:spPr>
      </p:pic>
      <p:pic>
        <p:nvPicPr>
          <p:cNvPr id="16" name="Рисунок 15" descr="P504572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12160" y="4437112"/>
            <a:ext cx="2928325" cy="2196244"/>
          </a:xfrm>
          <a:prstGeom prst="rect">
            <a:avLst/>
          </a:prstGeom>
        </p:spPr>
      </p:pic>
      <p:pic>
        <p:nvPicPr>
          <p:cNvPr id="17" name="Рисунок 16" descr="P504570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5535" y="1196752"/>
            <a:ext cx="2603781" cy="1952836"/>
          </a:xfrm>
          <a:prstGeom prst="rect">
            <a:avLst/>
          </a:prstGeom>
        </p:spPr>
      </p:pic>
      <p:pic>
        <p:nvPicPr>
          <p:cNvPr id="18" name="Рисунок 17" descr="P504569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7544" y="3212976"/>
            <a:ext cx="1944216" cy="1458162"/>
          </a:xfrm>
          <a:prstGeom prst="rect">
            <a:avLst/>
          </a:prstGeom>
        </p:spPr>
      </p:pic>
      <p:pic>
        <p:nvPicPr>
          <p:cNvPr id="19" name="Рисунок 18" descr="P5045699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9512" y="4869160"/>
            <a:ext cx="2400266" cy="1800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Навчальні фільми кінофестивалів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Содержимое 5" descr="P42256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3068960"/>
            <a:ext cx="2804680" cy="2103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Содержимое 7" descr="P42256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836712"/>
            <a:ext cx="2980643" cy="2194719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</p:pic>
      <p:pic>
        <p:nvPicPr>
          <p:cNvPr id="5" name="Рисунок 4" descr="P42256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836712"/>
            <a:ext cx="3275856" cy="2456892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  <p:pic>
        <p:nvPicPr>
          <p:cNvPr id="7" name="Рисунок 6" descr="P42256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76256" y="188640"/>
            <a:ext cx="2112235" cy="1584176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8" name="Рисунок 7" descr="P422564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48264" y="1844824"/>
            <a:ext cx="1907704" cy="1430778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9" name="Рисунок 8" descr="P422564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75855" y="3212976"/>
            <a:ext cx="2579779" cy="1934834"/>
          </a:xfrm>
          <a:prstGeom prst="rect">
            <a:avLst/>
          </a:prstGeom>
        </p:spPr>
      </p:pic>
      <p:pic>
        <p:nvPicPr>
          <p:cNvPr id="10" name="Рисунок 9" descr="P422565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12160" y="3356992"/>
            <a:ext cx="2915816" cy="2186862"/>
          </a:xfrm>
          <a:prstGeom prst="rect">
            <a:avLst/>
          </a:prstGeom>
        </p:spPr>
      </p:pic>
      <p:pic>
        <p:nvPicPr>
          <p:cNvPr id="11" name="Рисунок 10" descr="P422566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7544" y="5085184"/>
            <a:ext cx="2171733" cy="1628800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2" name="Рисунок 11" descr="P422566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131840" y="5157192"/>
            <a:ext cx="2016224" cy="1512168"/>
          </a:xfrm>
          <a:prstGeom prst="rect">
            <a:avLst/>
          </a:prstGeom>
        </p:spPr>
      </p:pic>
      <p:pic>
        <p:nvPicPr>
          <p:cNvPr id="13" name="Рисунок 12" descr="P4225658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364088" y="5301208"/>
            <a:ext cx="1691680" cy="126876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4" name="Рисунок 13" descr="P4225655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308304" y="5445224"/>
            <a:ext cx="1475656" cy="1106742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Методика викладання математики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/>
          <a:lstStyle/>
          <a:p>
            <a:r>
              <a:rPr lang="uk-UA" sz="1800" dirty="0" smtClean="0"/>
              <a:t>Курс </a:t>
            </a:r>
            <a:r>
              <a:rPr lang="uk-UA" sz="1800" dirty="0" err="1" smtClean="0"/>
              <a:t>“Методика</a:t>
            </a:r>
            <a:r>
              <a:rPr lang="uk-UA" sz="1800" dirty="0" smtClean="0"/>
              <a:t>  викладання </a:t>
            </a:r>
            <a:r>
              <a:rPr lang="uk-UA" sz="1800" dirty="0" err="1" smtClean="0"/>
              <a:t>математики”</a:t>
            </a:r>
            <a:r>
              <a:rPr lang="uk-UA" sz="1800" dirty="0" smtClean="0"/>
              <a:t> спрямований на формування практико орієнтованих </a:t>
            </a:r>
            <a:r>
              <a:rPr lang="uk-UA" sz="1800" dirty="0" err="1" smtClean="0"/>
              <a:t>компетентностей</a:t>
            </a:r>
            <a:r>
              <a:rPr lang="uk-UA" sz="1800" dirty="0" smtClean="0"/>
              <a:t>  у майбутніх вчителів початкових класів. Програмою навчання передбачено теоретичний курс, практичні заняття та систему контрольно-оцінних заходів для якісного та об</a:t>
            </a:r>
            <a:r>
              <a:rPr lang="uk-UA" sz="1800" dirty="0" smtClean="0">
                <a:latin typeface="Times New Roman"/>
                <a:cs typeface="Times New Roman"/>
              </a:rPr>
              <a:t>’</a:t>
            </a:r>
            <a:r>
              <a:rPr lang="uk-UA" sz="1800" dirty="0" smtClean="0"/>
              <a:t>єктивного оцінювання знань студентів.</a:t>
            </a:r>
          </a:p>
          <a:p>
            <a:r>
              <a:rPr lang="uk-UA" sz="1800" dirty="0" smtClean="0"/>
              <a:t>Навчання з предмету забезпечується електронними підручниками, </a:t>
            </a:r>
            <a:r>
              <a:rPr lang="uk-UA" sz="1800" dirty="0" err="1" smtClean="0"/>
              <a:t>Інтернет-ресурсом</a:t>
            </a:r>
            <a:r>
              <a:rPr lang="uk-UA" sz="1800" dirty="0" smtClean="0"/>
              <a:t> (сайтом з дисципліни), методичною літературою ,  методичними рекомендаціями до складання державної атестації, системою презентацій, схемами-опорами до кожної теми курсу, зразками виконання  базових методичних завдань зі складання планів-конспектів уроків з математики у початкових класах, веденням студентського </a:t>
            </a:r>
            <a:r>
              <a:rPr lang="uk-UA" sz="1800" dirty="0" err="1" smtClean="0"/>
              <a:t>Портфоліо</a:t>
            </a:r>
            <a:r>
              <a:rPr lang="uk-UA" sz="1800" dirty="0" smtClean="0"/>
              <a:t>, рекомендаціями до написання курсових робіт, настановами до проведення  педагогічної практики.</a:t>
            </a:r>
          </a:p>
          <a:p>
            <a:r>
              <a:rPr lang="uk-UA" sz="1800" dirty="0" smtClean="0"/>
              <a:t>Значна увага надається виховній роботі з предмету, а саме: проведенню  ділових ігор  з позакласної роботи;  складанню  конспектів позакласних  заходів різних типів; добору, накопиченню  та систематизації  завдань з логічним навантаженням,  нестандартних задач.  </a:t>
            </a:r>
          </a:p>
          <a:p>
            <a:endParaRPr lang="uk-UA" sz="1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Навчальний процес  </a:t>
            </a:r>
            <a:endParaRPr lang="ru-RU" sz="44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P12551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908720"/>
            <a:ext cx="4608512" cy="3456383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  <p:pic>
        <p:nvPicPr>
          <p:cNvPr id="7" name="Рисунок 6" descr="P10101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013684"/>
            <a:ext cx="3528392" cy="2646294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8" name="Рисунок 7" descr="PA2335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7" y="3383614"/>
            <a:ext cx="4392488" cy="3294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Содержимое 9" descr="P2214085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4708773" y="332656"/>
            <a:ext cx="4320481" cy="3240360"/>
          </a:xfrm>
          <a:ln w="19050">
            <a:solidFill>
              <a:srgbClr val="FF0000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76064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Ділові ігри, проблемні демонстрації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" name="Содержимое 7" descr="P10100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08104" y="980728"/>
            <a:ext cx="3360076" cy="2520057"/>
          </a:xfrm>
        </p:spPr>
      </p:pic>
      <p:pic>
        <p:nvPicPr>
          <p:cNvPr id="9" name="Рисунок 8" descr="P10101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052736"/>
            <a:ext cx="2699792" cy="2024844"/>
          </a:xfrm>
          <a:prstGeom prst="rect">
            <a:avLst/>
          </a:prstGeom>
        </p:spPr>
      </p:pic>
      <p:pic>
        <p:nvPicPr>
          <p:cNvPr id="10" name="Рисунок 9" descr="P10101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1052736"/>
            <a:ext cx="2880320" cy="2160240"/>
          </a:xfrm>
          <a:prstGeom prst="rect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</p:pic>
      <p:pic>
        <p:nvPicPr>
          <p:cNvPr id="12" name="Рисунок 11" descr="PA13439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3140968"/>
            <a:ext cx="4547997" cy="3410998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  <p:pic>
        <p:nvPicPr>
          <p:cNvPr id="13" name="Рисунок 12" descr="PA13438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4008" y="3284984"/>
            <a:ext cx="2699792" cy="2024844"/>
          </a:xfrm>
          <a:prstGeom prst="rect">
            <a:avLst/>
          </a:prstGeom>
        </p:spPr>
      </p:pic>
      <p:pic>
        <p:nvPicPr>
          <p:cNvPr id="14" name="Рисунок 13" descr="PA13438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4048" y="5373216"/>
            <a:ext cx="1691680" cy="1268760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5" name="Рисунок 14" descr="PA13438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452319" y="3717032"/>
            <a:ext cx="1571667" cy="1178750"/>
          </a:xfrm>
          <a:prstGeom prst="rect">
            <a:avLst/>
          </a:prstGeom>
        </p:spPr>
      </p:pic>
      <p:pic>
        <p:nvPicPr>
          <p:cNvPr id="16" name="Рисунок 15" descr="PA13438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948264" y="5157192"/>
            <a:ext cx="1979712" cy="1484784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uk-UA" sz="4000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Мультимедійні презентації</a:t>
            </a:r>
            <a:endParaRPr lang="ru-RU" sz="4000" i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P11350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08104" y="116632"/>
            <a:ext cx="3419872" cy="2564904"/>
          </a:xfrm>
        </p:spPr>
      </p:pic>
      <p:pic>
        <p:nvPicPr>
          <p:cNvPr id="5" name="Рисунок 4" descr="P11350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80728"/>
            <a:ext cx="3960440" cy="2970330"/>
          </a:xfrm>
          <a:prstGeom prst="rect">
            <a:avLst/>
          </a:prstGeom>
        </p:spPr>
      </p:pic>
      <p:pic>
        <p:nvPicPr>
          <p:cNvPr id="6" name="Рисунок 5" descr="P11350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2852936"/>
            <a:ext cx="4716016" cy="3537012"/>
          </a:xfrm>
          <a:prstGeom prst="rect">
            <a:avLst/>
          </a:prstGeom>
        </p:spPr>
      </p:pic>
      <p:pic>
        <p:nvPicPr>
          <p:cNvPr id="7" name="Рисунок 6" descr="P113509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149080"/>
            <a:ext cx="3059832" cy="229487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Виставка з методики викладання математики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" name="Содержимое 9" descr="IMG_04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1" y="908720"/>
            <a:ext cx="2400267" cy="1800200"/>
          </a:xfrm>
        </p:spPr>
      </p:pic>
      <p:pic>
        <p:nvPicPr>
          <p:cNvPr id="11" name="Рисунок 10" descr="IMG_04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908720"/>
            <a:ext cx="4355976" cy="3266982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</p:pic>
      <p:pic>
        <p:nvPicPr>
          <p:cNvPr id="12" name="Рисунок 11" descr="IMG_04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077072"/>
            <a:ext cx="3467877" cy="2600908"/>
          </a:xfrm>
          <a:prstGeom prst="rect">
            <a:avLst/>
          </a:prstGeom>
        </p:spPr>
      </p:pic>
      <p:pic>
        <p:nvPicPr>
          <p:cNvPr id="14" name="Рисунок 13" descr="IMG_045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4005064"/>
            <a:ext cx="3528392" cy="2646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IMG_046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27784" y="1052736"/>
            <a:ext cx="1979712" cy="1484784"/>
          </a:xfrm>
          <a:prstGeom prst="rect">
            <a:avLst/>
          </a:prstGeom>
        </p:spPr>
      </p:pic>
      <p:pic>
        <p:nvPicPr>
          <p:cNvPr id="18" name="Рисунок 17" descr="IMG_046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7544" y="2636912"/>
            <a:ext cx="1800200" cy="1350150"/>
          </a:xfrm>
          <a:prstGeom prst="rect">
            <a:avLst/>
          </a:prstGeom>
          <a:ln w="28575">
            <a:solidFill>
              <a:schemeClr val="bg1">
                <a:lumMod val="95000"/>
              </a:schemeClr>
            </a:solidFill>
          </a:ln>
        </p:spPr>
      </p:pic>
      <p:pic>
        <p:nvPicPr>
          <p:cNvPr id="19" name="Рисунок 18" descr="IMG_046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55776" y="2780928"/>
            <a:ext cx="2339752" cy="1754814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41054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2708920"/>
            <a:ext cx="2915816" cy="21868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Математичний аукціон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P410544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56176" y="476672"/>
            <a:ext cx="2722720" cy="2042040"/>
          </a:xfrm>
          <a:ln w="28575">
            <a:solidFill>
              <a:srgbClr val="00B0F0"/>
            </a:solidFill>
          </a:ln>
        </p:spPr>
      </p:pic>
      <p:pic>
        <p:nvPicPr>
          <p:cNvPr id="6" name="Рисунок 5" descr="P41054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1268760"/>
            <a:ext cx="2267744" cy="1700808"/>
          </a:xfrm>
          <a:prstGeom prst="rect">
            <a:avLst/>
          </a:prstGeom>
        </p:spPr>
      </p:pic>
      <p:pic>
        <p:nvPicPr>
          <p:cNvPr id="7" name="Рисунок 6" descr="P410546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980728"/>
            <a:ext cx="3635896" cy="2726922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  <p:pic>
        <p:nvPicPr>
          <p:cNvPr id="8" name="Рисунок 7" descr="P410545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6056" y="3068960"/>
            <a:ext cx="3936437" cy="2952328"/>
          </a:xfrm>
          <a:prstGeom prst="rect">
            <a:avLst/>
          </a:prstGeom>
        </p:spPr>
      </p:pic>
      <p:pic>
        <p:nvPicPr>
          <p:cNvPr id="9" name="Рисунок 8" descr="P410549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3861048"/>
            <a:ext cx="2976331" cy="2232248"/>
          </a:xfrm>
          <a:prstGeom prst="rect">
            <a:avLst/>
          </a:prstGeom>
        </p:spPr>
      </p:pic>
      <p:pic>
        <p:nvPicPr>
          <p:cNvPr id="10" name="Рисунок 9" descr="P410547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15816" y="4581128"/>
            <a:ext cx="2808312" cy="210623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PA0543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980728"/>
            <a:ext cx="1995686" cy="26609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Публікації викладачів до курсу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P101012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56176" y="260648"/>
            <a:ext cx="2721245" cy="3666867"/>
          </a:xfrm>
          <a:ln w="28575">
            <a:solidFill>
              <a:srgbClr val="FFFF00"/>
            </a:solidFill>
          </a:ln>
        </p:spPr>
      </p:pic>
      <p:pic>
        <p:nvPicPr>
          <p:cNvPr id="5" name="Рисунок 4" descr="P10101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124744"/>
            <a:ext cx="3707904" cy="2780928"/>
          </a:xfrm>
          <a:prstGeom prst="rect">
            <a:avLst/>
          </a:prstGeom>
        </p:spPr>
      </p:pic>
      <p:pic>
        <p:nvPicPr>
          <p:cNvPr id="6" name="Рисунок 5" descr="P10101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2852936"/>
            <a:ext cx="2806147" cy="3821223"/>
          </a:xfrm>
          <a:prstGeom prst="rect">
            <a:avLst/>
          </a:prstGeom>
        </p:spPr>
      </p:pic>
      <p:pic>
        <p:nvPicPr>
          <p:cNvPr id="7" name="Содержимое 5" descr="PA05434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3933056"/>
            <a:ext cx="1880674" cy="2507565"/>
          </a:xfrm>
          <a:prstGeom prst="rect">
            <a:avLst/>
          </a:prstGeom>
        </p:spPr>
      </p:pic>
      <p:pic>
        <p:nvPicPr>
          <p:cNvPr id="9" name="Рисунок 8" descr="PA05433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76256" y="4005064"/>
            <a:ext cx="2009643" cy="2741405"/>
          </a:xfrm>
          <a:prstGeom prst="rect">
            <a:avLst/>
          </a:prstGeom>
        </p:spPr>
      </p:pic>
      <p:pic>
        <p:nvPicPr>
          <p:cNvPr id="11" name="Рисунок 10" descr="PA05434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95736" y="4149080"/>
            <a:ext cx="1725656" cy="23008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76064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Математичні методи у психології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PA2335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836712"/>
            <a:ext cx="1930549" cy="1447912"/>
          </a:xfrm>
        </p:spPr>
      </p:pic>
      <p:pic>
        <p:nvPicPr>
          <p:cNvPr id="7" name="Рисунок 6" descr="PA2335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980728"/>
            <a:ext cx="2208245" cy="1656184"/>
          </a:xfrm>
          <a:prstGeom prst="rect">
            <a:avLst/>
          </a:prstGeom>
        </p:spPr>
      </p:pic>
      <p:pic>
        <p:nvPicPr>
          <p:cNvPr id="8" name="Рисунок 7" descr="Изображение 0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3" y="2420888"/>
            <a:ext cx="3456384" cy="259228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9" name="Рисунок 8" descr="Изображение 0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2708920"/>
            <a:ext cx="2304256" cy="1728192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0" name="Рисунок 9" descr="PICT1815 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12160" y="2564904"/>
            <a:ext cx="3068236" cy="2066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PICT1723 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3528" y="4725144"/>
            <a:ext cx="2376264" cy="1974725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  <p:pic>
        <p:nvPicPr>
          <p:cNvPr id="15" name="Рисунок 14" descr="PICT1725 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18959" y="4725144"/>
            <a:ext cx="2616389" cy="2016223"/>
          </a:xfrm>
          <a:prstGeom prst="rect">
            <a:avLst/>
          </a:prstGeom>
        </p:spPr>
      </p:pic>
      <p:pic>
        <p:nvPicPr>
          <p:cNvPr id="16" name="Рисунок 15" descr="IMG_6076 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347864" y="4252300"/>
            <a:ext cx="2808312" cy="2540558"/>
          </a:xfrm>
          <a:prstGeom prst="rect">
            <a:avLst/>
          </a:prstGeom>
        </p:spPr>
      </p:pic>
      <p:pic>
        <p:nvPicPr>
          <p:cNvPr id="13" name="Рисунок 12" descr="P4215627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084168" y="332656"/>
            <a:ext cx="2868099" cy="2088232"/>
          </a:xfrm>
          <a:prstGeom prst="rect">
            <a:avLst/>
          </a:prstGeom>
        </p:spPr>
      </p:pic>
      <p:pic>
        <p:nvPicPr>
          <p:cNvPr id="6" name="Рисунок 5" descr="PA243523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72000" y="980728"/>
            <a:ext cx="2304256" cy="172819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207</TotalTime>
  <Words>233</Words>
  <Application>Microsoft Office PowerPoint</Application>
  <PresentationFormat>Экран (4:3)</PresentationFormat>
  <Paragraphs>24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Навчання на факультеті педагогіки та психології</vt:lpstr>
      <vt:lpstr>Методика викладання математики</vt:lpstr>
      <vt:lpstr>Навчальний процес  </vt:lpstr>
      <vt:lpstr>Ділові ігри, проблемні демонстрації</vt:lpstr>
      <vt:lpstr>Мультимедійні презентації</vt:lpstr>
      <vt:lpstr>Виставка з методики викладання математики</vt:lpstr>
      <vt:lpstr>Математичний аукціон</vt:lpstr>
      <vt:lpstr>Публікації викладачів до курсу</vt:lpstr>
      <vt:lpstr>Математичні методи у психології</vt:lpstr>
      <vt:lpstr>Навчання математичних методів</vt:lpstr>
      <vt:lpstr>Технологія вивчення освітньої галузі “Математика”</vt:lpstr>
      <vt:lpstr>І кінофестиваль студентського кіно з технології викладання математики 2011 рік</vt:lpstr>
      <vt:lpstr>ІІ кінофестиваль студентського кіно з технології викладання математики 2012 рік</vt:lpstr>
      <vt:lpstr>Навчальні фільми кінофестивалів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Навчання на факультеті педагогіки та психології</dc:title>
  <dc:creator>Home</dc:creator>
  <cp:lastModifiedBy>Home</cp:lastModifiedBy>
  <cp:revision>23</cp:revision>
  <dcterms:created xsi:type="dcterms:W3CDTF">2012-12-04T17:59:48Z</dcterms:created>
  <dcterms:modified xsi:type="dcterms:W3CDTF">2013-01-20T12:44:16Z</dcterms:modified>
</cp:coreProperties>
</file>