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9" r:id="rId3"/>
    <p:sldId id="270" r:id="rId4"/>
    <p:sldId id="257" r:id="rId5"/>
    <p:sldId id="271" r:id="rId6"/>
    <p:sldId id="272" r:id="rId7"/>
    <p:sldId id="273" r:id="rId8"/>
    <p:sldId id="259" r:id="rId9"/>
    <p:sldId id="262" r:id="rId10"/>
    <p:sldId id="266" r:id="rId11"/>
    <p:sldId id="267" r:id="rId12"/>
    <p:sldId id="268" r:id="rId13"/>
    <p:sldId id="261" r:id="rId14"/>
    <p:sldId id="260" r:id="rId15"/>
    <p:sldId id="265" r:id="rId16"/>
    <p:sldId id="264" r:id="rId17"/>
    <p:sldId id="258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D774B-BB1A-4572-B828-D1C17A71742F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4C6EB9-96D5-4630-A70B-5FEB177E9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C6EB9-96D5-4630-A70B-5FEB177E949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C6EB9-96D5-4630-A70B-5FEB177E949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C6EB9-96D5-4630-A70B-5FEB177E949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95C8F-D851-426C-8239-BBA0A59022D3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6AC45-4F58-4A66-8173-8A55F17B4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772400" cy="2448273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chemeClr val="accent2">
                    <a:lumMod val="50000"/>
                  </a:schemeClr>
                </a:solidFill>
                <a:latin typeface="Myriad Pro Cond" pitchFamily="34" charset="0"/>
              </a:rPr>
              <a:t>Кафедра практичної психології</a:t>
            </a:r>
            <a:endParaRPr lang="ru-RU" sz="7200" b="1" i="1" dirty="0">
              <a:solidFill>
                <a:schemeClr val="accent2">
                  <a:lumMod val="50000"/>
                </a:schemeClr>
              </a:solidFill>
              <a:latin typeface="Myriad Pro Con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517232"/>
            <a:ext cx="3960440" cy="1080120"/>
          </a:xfrm>
        </p:spPr>
        <p:txBody>
          <a:bodyPr>
            <a:normAutofit lnSpcReduction="1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Myriad Pro Cond" pitchFamily="34" charset="0"/>
              </a:rPr>
              <a:t>Підготував – </a:t>
            </a:r>
          </a:p>
          <a:p>
            <a:r>
              <a:rPr lang="uk-UA" b="1" i="1" dirty="0" smtClean="0">
                <a:solidFill>
                  <a:srgbClr val="C00000"/>
                </a:solidFill>
                <a:latin typeface="Myriad Pro Cond" pitchFamily="34" charset="0"/>
              </a:rPr>
              <a:t>викладач Зубченко В.В.</a:t>
            </a:r>
            <a:endParaRPr lang="ru-RU" b="1" i="1" dirty="0">
              <a:solidFill>
                <a:srgbClr val="C00000"/>
              </a:solidFill>
              <a:latin typeface="Myriad Pro Cond" pitchFamily="34" charset="0"/>
            </a:endParaRPr>
          </a:p>
        </p:txBody>
      </p:sp>
      <p:pic>
        <p:nvPicPr>
          <p:cNvPr id="4" name="Рисунок 3" descr="PC1564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916832"/>
            <a:ext cx="2400266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Засідання кафедр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636912"/>
            <a:ext cx="3384376" cy="253828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Рисунок 5" descr="IMG_09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780928"/>
            <a:ext cx="2520280" cy="1890210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 descr="SDC13066.JPG"/>
          <p:cNvPicPr>
            <a:picLocks noChangeAspect="1"/>
          </p:cNvPicPr>
          <p:nvPr/>
        </p:nvPicPr>
        <p:blipFill>
          <a:blip r:embed="rId5" cstate="print"/>
          <a:srcRect b="14300"/>
          <a:stretch>
            <a:fillRect/>
          </a:stretch>
        </p:blipFill>
        <p:spPr>
          <a:xfrm>
            <a:off x="179512" y="4581128"/>
            <a:ext cx="3275856" cy="2105544"/>
          </a:xfrm>
          <a:prstGeom prst="rect">
            <a:avLst/>
          </a:prstGeom>
        </p:spPr>
      </p:pic>
      <p:pic>
        <p:nvPicPr>
          <p:cNvPr id="9" name="Рисунок 8" descr="Зубченко Владислав Владиславович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2360" y="5301208"/>
            <a:ext cx="915566" cy="1220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Участь в обласних науково-практичних конференціях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з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психології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IMG_09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268760"/>
            <a:ext cx="2376264" cy="1782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G_09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2852936"/>
            <a:ext cx="2784309" cy="2088232"/>
          </a:xfrm>
          <a:prstGeom prst="rect">
            <a:avLst/>
          </a:prstGeom>
        </p:spPr>
      </p:pic>
      <p:pic>
        <p:nvPicPr>
          <p:cNvPr id="7" name="Рисунок 6" descr="IMG_09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0" y="908720"/>
            <a:ext cx="1890210" cy="2520280"/>
          </a:xfrm>
          <a:prstGeom prst="rect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8" name="Рисунок 7" descr="IMG_09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1385392"/>
            <a:ext cx="1944216" cy="1458162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9" name="Рисунок 8" descr="IMG_094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68011" y="1412776"/>
            <a:ext cx="2243742" cy="168280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Рисунок 9" descr="IMG_095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16216" y="3429000"/>
            <a:ext cx="2448272" cy="3264363"/>
          </a:xfrm>
          <a:prstGeom prst="rect">
            <a:avLst/>
          </a:prstGeom>
        </p:spPr>
      </p:pic>
      <p:pic>
        <p:nvPicPr>
          <p:cNvPr id="11" name="Рисунок 10" descr="IMG_095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32040" y="5229200"/>
            <a:ext cx="1835696" cy="1376772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pic>
        <p:nvPicPr>
          <p:cNvPr id="12" name="Рисунок 11" descr="IMG_096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496" y="4725144"/>
            <a:ext cx="2555776" cy="1916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092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987824" y="2708920"/>
            <a:ext cx="3600400" cy="27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IMG_096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675789" y="5085184"/>
            <a:ext cx="2195736" cy="1646802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Участь в обласних науково-практичних конференціях з педагогіки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7" name="Рисунок 6" descr="IMG_6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1779662" cy="2372883"/>
          </a:xfrm>
          <a:prstGeom prst="rect">
            <a:avLst/>
          </a:prstGeom>
        </p:spPr>
      </p:pic>
      <p:pic>
        <p:nvPicPr>
          <p:cNvPr id="8" name="Рисунок 7" descr="IMG_66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356992"/>
            <a:ext cx="4499992" cy="3374994"/>
          </a:xfrm>
          <a:prstGeom prst="rect">
            <a:avLst/>
          </a:prstGeom>
        </p:spPr>
      </p:pic>
      <p:pic>
        <p:nvPicPr>
          <p:cNvPr id="10" name="Рисунок 9" descr="IMG_66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356992"/>
            <a:ext cx="4512501" cy="3384376"/>
          </a:xfrm>
          <a:prstGeom prst="rect">
            <a:avLst/>
          </a:prstGeom>
        </p:spPr>
      </p:pic>
      <p:pic>
        <p:nvPicPr>
          <p:cNvPr id="11" name="Рисунок 10" descr="IMG_66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1412776"/>
            <a:ext cx="1491630" cy="1988840"/>
          </a:xfrm>
          <a:prstGeom prst="rect">
            <a:avLst/>
          </a:prstGeom>
        </p:spPr>
      </p:pic>
      <p:pic>
        <p:nvPicPr>
          <p:cNvPr id="14" name="Рисунок 13" descr="доцент Гейко Є.В. з учасниками конференції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1412776"/>
            <a:ext cx="2483768" cy="1862826"/>
          </a:xfrm>
          <a:prstGeom prst="rect">
            <a:avLst/>
          </a:prstGeom>
        </p:spPr>
      </p:pic>
      <p:pic>
        <p:nvPicPr>
          <p:cNvPr id="16" name="Содержимое 15" descr="Наші викладачі в президії Всеукраїнської конференції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6372200" y="1412776"/>
            <a:ext cx="2699793" cy="202484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Myriad Pro Cond" pitchFamily="34" charset="0"/>
              </a:rPr>
              <a:t>Конференції з педагогічної практики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100_52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18227"/>
          <a:stretch>
            <a:fillRect/>
          </a:stretch>
        </p:blipFill>
        <p:spPr>
          <a:xfrm>
            <a:off x="4725726" y="908720"/>
            <a:ext cx="4231735" cy="2592288"/>
          </a:xfrm>
        </p:spPr>
      </p:pic>
      <p:pic>
        <p:nvPicPr>
          <p:cNvPr id="5" name="Рисунок 4" descr="100_5284.JPG"/>
          <p:cNvPicPr>
            <a:picLocks noChangeAspect="1"/>
          </p:cNvPicPr>
          <p:nvPr/>
        </p:nvPicPr>
        <p:blipFill>
          <a:blip r:embed="rId3" cstate="print"/>
          <a:srcRect l="-632" t="6866" r="1184" b="18942"/>
          <a:stretch>
            <a:fillRect/>
          </a:stretch>
        </p:blipFill>
        <p:spPr>
          <a:xfrm>
            <a:off x="107504" y="980728"/>
            <a:ext cx="4248472" cy="2377121"/>
          </a:xfrm>
          <a:prstGeom prst="rect">
            <a:avLst/>
          </a:prstGeom>
        </p:spPr>
      </p:pic>
      <p:pic>
        <p:nvPicPr>
          <p:cNvPr id="6" name="Рисунок 5" descr="100_5286.JPG"/>
          <p:cNvPicPr>
            <a:picLocks noChangeAspect="1"/>
          </p:cNvPicPr>
          <p:nvPr/>
        </p:nvPicPr>
        <p:blipFill>
          <a:blip r:embed="rId4" cstate="print"/>
          <a:srcRect b="18783"/>
          <a:stretch>
            <a:fillRect/>
          </a:stretch>
        </p:blipFill>
        <p:spPr>
          <a:xfrm>
            <a:off x="4255873" y="3573016"/>
            <a:ext cx="4888127" cy="2977510"/>
          </a:xfrm>
          <a:prstGeom prst="rect">
            <a:avLst/>
          </a:prstGeom>
        </p:spPr>
      </p:pic>
      <p:pic>
        <p:nvPicPr>
          <p:cNvPr id="9" name="Рисунок 8" descr="100_5291.JPG"/>
          <p:cNvPicPr>
            <a:picLocks noChangeAspect="1"/>
          </p:cNvPicPr>
          <p:nvPr/>
        </p:nvPicPr>
        <p:blipFill>
          <a:blip r:embed="rId5" cstate="print"/>
          <a:srcRect t="1376" r="1485" b="14236"/>
          <a:stretch>
            <a:fillRect/>
          </a:stretch>
        </p:blipFill>
        <p:spPr>
          <a:xfrm>
            <a:off x="0" y="3433416"/>
            <a:ext cx="5076056" cy="32611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922114"/>
          </a:xfrm>
        </p:spPr>
        <p:txBody>
          <a:bodyPr/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Когнітивні тренінги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100_54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4365104"/>
            <a:ext cx="3161325" cy="2370994"/>
          </a:xfrm>
        </p:spPr>
      </p:pic>
      <p:pic>
        <p:nvPicPr>
          <p:cNvPr id="5" name="Рисунок 4" descr="WP_0003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573016"/>
            <a:ext cx="3971933" cy="29789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Рисунок 5" descr="100_54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293096"/>
            <a:ext cx="1545636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00_54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63955" y="1196752"/>
            <a:ext cx="2976330" cy="2232248"/>
          </a:xfrm>
          <a:prstGeom prst="rect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8" name="Рисунок 7" descr="100_54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548680"/>
            <a:ext cx="178219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WP_00035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1124744"/>
            <a:ext cx="3923928" cy="294294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624736" cy="56207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Акція </a:t>
            </a:r>
            <a:r>
              <a:rPr lang="uk-UA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“Подаруй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</a:t>
            </a:r>
            <a:r>
              <a:rPr lang="uk-UA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квітку”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2012 рік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Изображение 4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908720"/>
            <a:ext cx="3161325" cy="2370994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Изображение 3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867189"/>
            <a:ext cx="3024336" cy="2976709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Рисунок 5" descr="Изображение 3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908720"/>
            <a:ext cx="1883808" cy="4297660"/>
          </a:xfrm>
          <a:prstGeom prst="rect">
            <a:avLst/>
          </a:prstGeom>
        </p:spPr>
      </p:pic>
      <p:pic>
        <p:nvPicPr>
          <p:cNvPr id="8" name="Рисунок 7" descr="Изображение 397.jpg"/>
          <p:cNvPicPr>
            <a:picLocks noChangeAspect="1"/>
          </p:cNvPicPr>
          <p:nvPr/>
        </p:nvPicPr>
        <p:blipFill>
          <a:blip r:embed="rId5" cstate="print"/>
          <a:srcRect l="7862" t="2222"/>
          <a:stretch>
            <a:fillRect/>
          </a:stretch>
        </p:blipFill>
        <p:spPr>
          <a:xfrm>
            <a:off x="5575400" y="3429000"/>
            <a:ext cx="3452456" cy="324036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Рисунок 8" descr="Изображение 396.jpg"/>
          <p:cNvPicPr>
            <a:picLocks noChangeAspect="1"/>
          </p:cNvPicPr>
          <p:nvPr/>
        </p:nvPicPr>
        <p:blipFill>
          <a:blip r:embed="rId6" cstate="print"/>
          <a:srcRect r="10649"/>
          <a:stretch>
            <a:fillRect/>
          </a:stretch>
        </p:blipFill>
        <p:spPr>
          <a:xfrm>
            <a:off x="179511" y="3944621"/>
            <a:ext cx="3331887" cy="2796747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10" name="Рисунок 9" descr="Изображение 3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365104"/>
            <a:ext cx="3168352" cy="237626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Участь у роботі наукової школи </a:t>
            </a:r>
            <a:b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</a:br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академіка НАПН України Т.С.Яценко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4FD74644F28F-14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876102" cy="116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5E9B91FF2A25-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12777"/>
            <a:ext cx="4067944" cy="3050958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 descr="413CB3128473-19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0323" y="404664"/>
            <a:ext cx="1152127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N15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412776"/>
            <a:ext cx="432048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P19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60640" y="4725144"/>
            <a:ext cx="2699792" cy="202484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Рисунок 9" descr="IMGP199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39685" y="4221088"/>
            <a:ext cx="3336371" cy="2502278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1" name="Рисунок 10" descr="CF8A8A62A831-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5157192"/>
            <a:ext cx="1344150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Участь у Всеукраїнському  конкурсі студентських наукових робіт</a:t>
            </a:r>
            <a:b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</a:br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Науковий керівник – доцент Галушко Л.Я.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img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72556"/>
            <a:ext cx="3384376" cy="4657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979288"/>
            <a:ext cx="3355960" cy="4618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770984" cy="1008112"/>
          </a:xfrm>
        </p:spPr>
        <p:txBody>
          <a:bodyPr>
            <a:normAutofit fontScale="90000"/>
          </a:bodyPr>
          <a:lstStyle/>
          <a:p>
            <a:pPr algn="l"/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Робота психологічного клубу</a:t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</a:br>
            <a:r>
              <a:rPr lang="uk-UA" sz="31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Керівник – викладач Зубченко В.В.</a:t>
            </a:r>
            <a:endParaRPr lang="ru-RU" sz="31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6" name="Рисунок 5" descr="2804201024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3950208" cy="2962656"/>
          </a:xfrm>
          <a:prstGeom prst="rect">
            <a:avLst/>
          </a:prstGeom>
        </p:spPr>
      </p:pic>
      <p:pic>
        <p:nvPicPr>
          <p:cNvPr id="4" name="Содержимое 3" descr="029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79912" y="1124744"/>
            <a:ext cx="5184576" cy="3888432"/>
          </a:xfr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Рисунок 4" descr="280420102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149080"/>
            <a:ext cx="3323861" cy="249289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Рисунок 6" descr="y_d37a91b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5157192"/>
            <a:ext cx="2267744" cy="151182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z_f62e139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5157192"/>
            <a:ext cx="2240171" cy="1492864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4176464" cy="994122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Виховні заходи</a:t>
            </a:r>
            <a:b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</a:b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Куратор – доцент </a:t>
            </a:r>
            <a:r>
              <a:rPr lang="uk-UA" sz="3600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Васецька</a:t>
            </a: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Т.М. 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IMG_35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67944" y="116632"/>
            <a:ext cx="4762624" cy="3175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3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748813"/>
            <a:ext cx="3456384" cy="2304256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6" name="Рисунок 5" descr="IMG_35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429000"/>
            <a:ext cx="4860540" cy="3240360"/>
          </a:xfrm>
          <a:prstGeom prst="rect">
            <a:avLst/>
          </a:prstGeom>
          <a:ln w="12700">
            <a:solidFill>
              <a:srgbClr val="FFFF00"/>
            </a:solidFill>
          </a:ln>
        </p:spPr>
      </p:pic>
      <p:pic>
        <p:nvPicPr>
          <p:cNvPr id="7" name="Рисунок 6" descr="IMG_35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4148741"/>
            <a:ext cx="3816424" cy="2544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06613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Заснування кафедри  практичної психології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B2637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6454" t="26403" r="32269" b="43651"/>
          <a:stretch>
            <a:fillRect/>
          </a:stretch>
        </p:blipFill>
        <p:spPr>
          <a:xfrm>
            <a:off x="7380312" y="116632"/>
            <a:ext cx="1584176" cy="1728192"/>
          </a:xfrm>
          <a:ln w="28575">
            <a:solidFill>
              <a:schemeClr val="accent2">
                <a:lumMod val="50000"/>
              </a:schemeClr>
            </a:solidFill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746922"/>
            <a:ext cx="871296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З 1993 року на психолого-педагогічному факультеті розпочалася підготовка фахівців за спеціальністю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“Початкове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навчання. Практична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психологія”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, які мали змогу працювати за посадою не тільки як вчитель початкових класів, але і як практичний психолог. З 1999 року в університеті готують соціальних педагогів, які опановують практичну психологію як спеціалізацію (другу спеціальність). Таким чином, факультет має майже двадцятирічний досвід підготовки практичних психологів. Викладання фахових дисциплін забезпечувалось кафедрою психології.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yriad Pro Cond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У 2002 році здійснено перший набір студентів із спеціальності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„Практична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психологія”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за освітньо-кваліфікаційним рівнем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“бакалавр”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. (Ліцензія Міносвіти № 234581 від 05.09.2002 року). З метою забезпечення кваліфікованої підготовки фахівців відповідного профілю та якісного рівня викладання психологічних дисциплін 1 вересня 2002 року, в першу чергу зусиллями Г.О. Горської, було створено кафедру практичної психології, якій надано статусу випускаючої.</a:t>
            </a:r>
          </a:p>
          <a:p>
            <a:r>
              <a:rPr lang="uk-UA" b="1" dirty="0" smtClean="0">
                <a:latin typeface="Myriad Pro Cond" pitchFamily="34" charset="0"/>
              </a:rPr>
              <a:t>На сьогодні кафедра практичної психології здійснює підготовку спеціалістів за спеціальністю 6.030103, 7.03010301, 8.03010301 </a:t>
            </a:r>
            <a:r>
              <a:rPr lang="uk-UA" b="1" dirty="0" err="1" smtClean="0">
                <a:latin typeface="Myriad Pro Cond" pitchFamily="34" charset="0"/>
              </a:rPr>
              <a:t>“Практична</a:t>
            </a:r>
            <a:r>
              <a:rPr lang="uk-UA" b="1" dirty="0" smtClean="0">
                <a:latin typeface="Myriad Pro Cond" pitchFamily="34" charset="0"/>
              </a:rPr>
              <a:t> </a:t>
            </a:r>
            <a:r>
              <a:rPr lang="uk-UA" b="1" dirty="0" err="1" smtClean="0">
                <a:latin typeface="Myriad Pro Cond" pitchFamily="34" charset="0"/>
              </a:rPr>
              <a:t>психологія”</a:t>
            </a:r>
            <a:r>
              <a:rPr lang="uk-UA" b="1" dirty="0" smtClean="0">
                <a:latin typeface="Myriad Pro Cond" pitchFamily="34" charset="0"/>
              </a:rPr>
              <a:t> та спеціальностями 7.010102 </a:t>
            </a:r>
            <a:r>
              <a:rPr lang="uk-UA" b="1" dirty="0" err="1" smtClean="0">
                <a:latin typeface="Myriad Pro Cond" pitchFamily="34" charset="0"/>
              </a:rPr>
              <a:t>“Початкове</a:t>
            </a:r>
            <a:r>
              <a:rPr lang="uk-UA" b="1" dirty="0" smtClean="0">
                <a:latin typeface="Myriad Pro Cond" pitchFamily="34" charset="0"/>
              </a:rPr>
              <a:t> навчання. Практична </a:t>
            </a:r>
            <a:r>
              <a:rPr lang="uk-UA" b="1" dirty="0" err="1" smtClean="0">
                <a:latin typeface="Myriad Pro Cond" pitchFamily="34" charset="0"/>
              </a:rPr>
              <a:t>психологія”</a:t>
            </a:r>
            <a:r>
              <a:rPr lang="uk-UA" b="1" dirty="0" smtClean="0">
                <a:latin typeface="Myriad Pro Cond" pitchFamily="34" charset="0"/>
              </a:rPr>
              <a:t>, та </a:t>
            </a:r>
            <a:r>
              <a:rPr lang="ru-RU" b="1" dirty="0" smtClean="0">
                <a:latin typeface="Myriad Pro Cond" pitchFamily="34" charset="0"/>
              </a:rPr>
              <a:t>7.010105 “</a:t>
            </a:r>
            <a:r>
              <a:rPr lang="ru-RU" b="1" dirty="0" err="1" smtClean="0">
                <a:latin typeface="Myriad Pro Cond" pitchFamily="34" charset="0"/>
              </a:rPr>
              <a:t>Соціальна</a:t>
            </a:r>
            <a:r>
              <a:rPr lang="ru-RU" b="1" dirty="0" smtClean="0">
                <a:latin typeface="Myriad Pro Cond" pitchFamily="34" charset="0"/>
              </a:rPr>
              <a:t> </a:t>
            </a:r>
            <a:r>
              <a:rPr lang="ru-RU" b="1" dirty="0" err="1" smtClean="0">
                <a:latin typeface="Myriad Pro Cond" pitchFamily="34" charset="0"/>
              </a:rPr>
              <a:t>педагогіка</a:t>
            </a:r>
            <a:r>
              <a:rPr lang="ru-RU" b="1" dirty="0" smtClean="0">
                <a:latin typeface="Myriad Pro Cond" pitchFamily="34" charset="0"/>
              </a:rPr>
              <a:t>. Практична </a:t>
            </a:r>
            <a:r>
              <a:rPr lang="uk-UA" b="1" dirty="0" smtClean="0">
                <a:latin typeface="Myriad Pro Cond" pitchFamily="34" charset="0"/>
              </a:rPr>
              <a:t>психологія</a:t>
            </a:r>
            <a:r>
              <a:rPr lang="ru-RU" b="1" dirty="0" smtClean="0">
                <a:latin typeface="Myriad Pro Cond" pitchFamily="34" charset="0"/>
              </a:rPr>
              <a:t>”, </a:t>
            </a:r>
            <a:r>
              <a:rPr lang="ru-RU" b="1" dirty="0" err="1" smtClean="0">
                <a:latin typeface="Myriad Pro Cond" pitchFamily="34" charset="0"/>
              </a:rPr>
              <a:t>забезпечуючи</a:t>
            </a:r>
            <a:r>
              <a:rPr lang="ru-RU" b="1" dirty="0" smtClean="0">
                <a:latin typeface="Myriad Pro Cond" pitchFamily="34" charset="0"/>
              </a:rPr>
              <a:t> </a:t>
            </a:r>
            <a:r>
              <a:rPr lang="ru-RU" b="1" dirty="0" err="1" smtClean="0">
                <a:latin typeface="Myriad Pro Cond" pitchFamily="34" charset="0"/>
              </a:rPr>
              <a:t>викладання</a:t>
            </a:r>
            <a:r>
              <a:rPr lang="ru-RU" b="1" dirty="0" smtClean="0">
                <a:latin typeface="Myriad Pro Cond" pitchFamily="34" charset="0"/>
              </a:rPr>
              <a:t> </a:t>
            </a:r>
            <a:r>
              <a:rPr lang="ru-RU" b="1" dirty="0" err="1" smtClean="0">
                <a:latin typeface="Myriad Pro Cond" pitchFamily="34" charset="0"/>
              </a:rPr>
              <a:t>дисциплін</a:t>
            </a:r>
            <a:r>
              <a:rPr lang="ru-RU" b="1" dirty="0" smtClean="0">
                <a:latin typeface="Myriad Pro Cond" pitchFamily="34" charset="0"/>
              </a:rPr>
              <a:t> </a:t>
            </a:r>
            <a:r>
              <a:rPr lang="ru-RU" b="1" dirty="0" err="1" smtClean="0">
                <a:latin typeface="Myriad Pro Cond" pitchFamily="34" charset="0"/>
              </a:rPr>
              <a:t>спеціалізації</a:t>
            </a:r>
            <a:r>
              <a:rPr lang="ru-RU" b="1" dirty="0" smtClean="0">
                <a:latin typeface="Myriad Pro Cond" pitchFamily="34" charset="0"/>
              </a:rPr>
              <a:t>.</a:t>
            </a:r>
          </a:p>
          <a:p>
            <a:r>
              <a:rPr lang="uk-UA" b="1" dirty="0" smtClean="0">
                <a:latin typeface="Myriad Pro Cond" pitchFamily="34" charset="0"/>
              </a:rPr>
              <a:t>У 2012 році спеціальність </a:t>
            </a:r>
            <a:r>
              <a:rPr lang="uk-UA" b="1" dirty="0" err="1" smtClean="0">
                <a:latin typeface="Myriad Pro Cond" pitchFamily="34" charset="0"/>
              </a:rPr>
              <a:t>„Практична</a:t>
            </a:r>
            <a:r>
              <a:rPr lang="uk-UA" b="1" dirty="0" smtClean="0">
                <a:latin typeface="Myriad Pro Cond" pitchFamily="34" charset="0"/>
              </a:rPr>
              <a:t> </a:t>
            </a:r>
            <a:r>
              <a:rPr lang="uk-UA" b="1" dirty="0" err="1" smtClean="0">
                <a:latin typeface="Myriad Pro Cond" pitchFamily="34" charset="0"/>
              </a:rPr>
              <a:t>психологія”</a:t>
            </a:r>
            <a:r>
              <a:rPr lang="uk-UA" b="1" dirty="0" smtClean="0">
                <a:latin typeface="Myriad Pro Cond" pitchFamily="34" charset="0"/>
              </a:rPr>
              <a:t> було повторно акредитовано за освітньо-кваліфікаційними рівнями бакалавр і спеціаліст (Витяг з рішення </a:t>
            </a:r>
            <a:r>
              <a:rPr lang="uk-UA" b="1" dirty="0" err="1" smtClean="0">
                <a:latin typeface="Myriad Pro Cond" pitchFamily="34" charset="0"/>
              </a:rPr>
              <a:t>Акредитаційної</a:t>
            </a:r>
            <a:r>
              <a:rPr lang="uk-UA" b="1" dirty="0" smtClean="0">
                <a:latin typeface="Myriad Pro Cond" pitchFamily="34" charset="0"/>
              </a:rPr>
              <a:t> комісії України від 05 жовтня 2012 р. (Протокол № 98</a:t>
            </a:r>
            <a:r>
              <a:rPr lang="uk-UA" b="1" dirty="0" smtClean="0">
                <a:latin typeface="Myriad Pro Cond" pitchFamily="34" charset="0"/>
              </a:rPr>
              <a:t>).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yriad Pro Cond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Склад кафедри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/>
            </a:r>
            <a:b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</a:br>
            <a:r>
              <a:rPr lang="uk-UA" sz="2000" b="1" dirty="0" smtClean="0">
                <a:latin typeface="Myriad Pro Cond" pitchFamily="34" charset="0"/>
              </a:rPr>
              <a:t>За роки існування кафедри на ній працювали і продовжують працювати такі висококваліфіковані викладачі як доктори психологічних наук </a:t>
            </a:r>
            <a:r>
              <a:rPr lang="uk-UA" sz="2000" b="1" dirty="0" err="1" smtClean="0">
                <a:latin typeface="Myriad Pro Cond" pitchFamily="34" charset="0"/>
              </a:rPr>
              <a:t>Пашукова</a:t>
            </a:r>
            <a:r>
              <a:rPr lang="uk-UA" sz="2000" b="1" dirty="0" smtClean="0">
                <a:latin typeface="Myriad Pro Cond" pitchFamily="34" charset="0"/>
              </a:rPr>
              <a:t> Т.І., </a:t>
            </a:r>
            <a:r>
              <a:rPr lang="uk-UA" sz="2000" b="1" dirty="0" err="1" smtClean="0">
                <a:latin typeface="Myriad Pro Cond" pitchFamily="34" charset="0"/>
              </a:rPr>
              <a:t>Дьяконов</a:t>
            </a:r>
            <a:r>
              <a:rPr lang="uk-UA" sz="2000" b="1" dirty="0" smtClean="0">
                <a:latin typeface="Myriad Pro Cond" pitchFamily="34" charset="0"/>
              </a:rPr>
              <a:t> Г.В., </a:t>
            </a:r>
            <a:r>
              <a:rPr lang="uk-UA" sz="2000" b="1" dirty="0" err="1" smtClean="0">
                <a:latin typeface="Myriad Pro Cond" pitchFamily="34" charset="0"/>
              </a:rPr>
              <a:t>Лушин</a:t>
            </a:r>
            <a:r>
              <a:rPr lang="uk-UA" sz="2000" b="1" dirty="0" smtClean="0">
                <a:latin typeface="Myriad Pro Cond" pitchFamily="34" charset="0"/>
              </a:rPr>
              <a:t> П.В.; кандидати психологічних наук, доценти Горська Г.О., Мельничук І.Я., </a:t>
            </a:r>
            <a:r>
              <a:rPr lang="uk-UA" sz="2000" b="1" dirty="0" err="1" smtClean="0">
                <a:latin typeface="Myriad Pro Cond" pitchFamily="34" charset="0"/>
              </a:rPr>
              <a:t>Васецька</a:t>
            </a:r>
            <a:r>
              <a:rPr lang="uk-UA" sz="2000" b="1" dirty="0" smtClean="0">
                <a:latin typeface="Myriad Pro Cond" pitchFamily="34" charset="0"/>
              </a:rPr>
              <a:t> Т.М., </a:t>
            </a:r>
            <a:r>
              <a:rPr lang="uk-UA" sz="2000" b="1" dirty="0" err="1" smtClean="0">
                <a:latin typeface="Myriad Pro Cond" pitchFamily="34" charset="0"/>
              </a:rPr>
              <a:t>Гейко</a:t>
            </a:r>
            <a:r>
              <a:rPr lang="uk-UA" sz="2000" b="1" dirty="0" smtClean="0">
                <a:latin typeface="Myriad Pro Cond" pitchFamily="34" charset="0"/>
              </a:rPr>
              <a:t> Є.В., </a:t>
            </a:r>
            <a:r>
              <a:rPr lang="uk-UA" sz="2000" b="1" dirty="0" err="1" smtClean="0">
                <a:latin typeface="Myriad Pro Cond" pitchFamily="34" charset="0"/>
              </a:rPr>
              <a:t>Шишова</a:t>
            </a:r>
            <a:r>
              <a:rPr lang="uk-UA" sz="2000" b="1" dirty="0" smtClean="0">
                <a:latin typeface="Myriad Pro Cond" pitchFamily="34" charset="0"/>
              </a:rPr>
              <a:t> І.О. та ін. Нині загальна чисельність кафедри складає 14 осіб, з них – 2 доктори наук, 8 кандидатів наук; якісний показник кадрового складу кафедри – 64,2%.</a:t>
            </a:r>
            <a:r>
              <a:rPr lang="ru-RU" sz="2200" b="1" dirty="0" smtClean="0">
                <a:latin typeface="Myriad Pro Cond" pitchFamily="34" charset="0"/>
              </a:rPr>
              <a:t/>
            </a:r>
            <a:br>
              <a:rPr lang="ru-RU" sz="2200" b="1" dirty="0" smtClean="0">
                <a:latin typeface="Myriad Pro Cond" pitchFamily="34" charset="0"/>
              </a:rPr>
            </a:br>
            <a:endParaRPr lang="ru-RU" sz="2200" b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P90233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3216357" cy="2412268"/>
          </a:xfr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6" name="Рисунок 5" descr="Засідання кафедр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27918" y="2492896"/>
            <a:ext cx="5280586" cy="3960440"/>
          </a:xfrm>
          <a:prstGeom prst="rect">
            <a:avLst/>
          </a:prstGeom>
        </p:spPr>
      </p:pic>
      <p:pic>
        <p:nvPicPr>
          <p:cNvPr id="5" name="Рисунок 4" descr="5 мая 2008 год 0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011" y="3933056"/>
            <a:ext cx="3755909" cy="281693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54960" cy="70609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Діяльність кафедри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5" name="Содержимое 3" descr="Дьяконов Геннадій Віталійов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188640"/>
            <a:ext cx="1222632" cy="1800200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229558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У своїй діяльності кафедра практичної психології керується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Законами України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“Про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освіту”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“Про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вищу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освіту”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,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Національною доктриною розвитку освіти України, Указом Президента України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“Про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заходи щодо вдосконалення системи вищої освіти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України”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 та Програмою розвитку університету. Стратегія діяльності кафедри полягає у виконанні національної програми розвитку освіти в Україні, де визначені завдання модернізації вищої освіти країни.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yriad Pro Cond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За роки існування кафедра практичної психології сформувалася як науково-методичне об’єднання та структурний підрозділ у складі факультету педагогіки та психології. При кафедрі функціонують науково-дослідна лабораторія психології діалогу та соціалізації особистості; консультативно-методичний центр практичної психології, а також психологічна служба психолого-педагогічного факультету (на громадських засадах). Створено кабінет практичної психології, обладнано кімнату психологічної служби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 Cond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yriad Pro Cond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836712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Мета діяльності кафедри практичної психології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полягає у здійсненні фахової підготовки практичних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психологів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904656"/>
          </a:xfrm>
        </p:spPr>
        <p:txBody>
          <a:bodyPr>
            <a:noAutofit/>
          </a:bodyPr>
          <a:lstStyle/>
          <a:p>
            <a:r>
              <a:rPr lang="uk-UA" sz="1600" b="1" dirty="0" smtClean="0">
                <a:latin typeface="Myriad Pro Cond" pitchFamily="34" charset="0"/>
              </a:rPr>
              <a:t>Мета діяльності кафедри практичної психології полягає у здійсненні фахової підготовки практичних психологів.</a:t>
            </a:r>
            <a:endParaRPr lang="ru-RU" sz="1600" b="1" dirty="0" smtClean="0">
              <a:latin typeface="Myriad Pro Cond" pitchFamily="34" charset="0"/>
            </a:endParaRPr>
          </a:p>
          <a:p>
            <a:r>
              <a:rPr lang="uk-UA" sz="1600" b="1" dirty="0" smtClean="0">
                <a:latin typeface="Myriad Pro Cond" pitchFamily="34" charset="0"/>
              </a:rPr>
              <a:t>Мета конкретизується у виконанні таких завдань: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розвиток науково-педагогічної діяльності викладацького складу відповідно до державних та світових стандартів освіти;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підвищення рівня підготовки науково-педагогічних кадрів;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зростання якісного складу кафедри практичної психології, підготовка та захист кандидатських та докторських дисертацій;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підвищення рівня викладання і забезпечення якості підготовки студентів з психологічних дисциплін, їх готовності до психологічної практики в навчальних та позашкільних виховних закладах різного типу в сучасних соціально-економічних умовах;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підвищення рівня науково-дослідної роботи викладачів щодо вивчення актуальних проблем теоретичної та практичної психології;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удосконалення змісту та структури навчально-методичного забезпечення психологічних дисциплін;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сприяння особистісному та професійному становленню майбутніх педагогічних працівників;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розвиток та вдосконалення інтелектуальної, моральної, вольової сфери студентів, виховання патріотизму і гуманізму, прагнення до самореалізації та самовдосконалення,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залучення студентів до науково-дослідної діяльності за тематикою кафедри; підвищення якості НДРС відповідно вимог навчальних закладів IV рівня акредитації;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встановлення та зміцнення зв’язків з фаховими кафедрами та науково-дослідницькими установами України;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поліпшення спільної роботи зі школами, ліцеями, позашкільними освітніми закладами;</a:t>
            </a:r>
            <a:endParaRPr lang="ru-RU" sz="1600" b="1" dirty="0" smtClean="0">
              <a:latin typeface="Myriad Pro Cond" pitchFamily="34" charset="0"/>
            </a:endParaRPr>
          </a:p>
          <a:p>
            <a:pPr lvl="0"/>
            <a:r>
              <a:rPr lang="uk-UA" sz="1600" b="1" dirty="0" smtClean="0">
                <a:latin typeface="Myriad Pro Cond" pitchFamily="34" charset="0"/>
              </a:rPr>
              <a:t>зміцнення матеріально-технічної бази кафедри, поліпшення умов праці викладачів та студентів</a:t>
            </a:r>
            <a:r>
              <a:rPr lang="uk-UA" sz="1600" b="1" dirty="0" smtClean="0">
                <a:latin typeface="Myriad Pro Cond" pitchFamily="34" charset="0"/>
              </a:rPr>
              <a:t>.</a:t>
            </a:r>
            <a:endParaRPr lang="ru-RU" sz="1600" b="1" dirty="0">
              <a:latin typeface="Myriad Pro Cond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Перспективи розвитку кафедри: фахова підготовка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32648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latin typeface="Myriad Pro Cond" pitchFamily="34" charset="0"/>
              </a:rPr>
              <a:t>Серед пріоритетних слід виділити завдання </a:t>
            </a:r>
            <a:r>
              <a:rPr lang="uk-UA" sz="2000" b="1" dirty="0" smtClean="0">
                <a:latin typeface="Myriad Pro Cond" pitchFamily="34" charset="0"/>
              </a:rPr>
              <a:t> </a:t>
            </a:r>
            <a:r>
              <a:rPr lang="uk-UA" sz="2000" b="1" dirty="0" smtClean="0">
                <a:latin typeface="Myriad Pro Cond" pitchFamily="34" charset="0"/>
              </a:rPr>
              <a:t>забезпечення фахової підготовки практичних психологів закладів освіти за освітньо-кваліфікаційними рівнями «бакалавр», «спеціаліст», «магістр»; надання можливості випускникам спеціалізуватись у конкретній галузі психологічної служби; акредитація спеціальності за освітньо-кваліфікаційним рівнем 8.03010301 «магістр»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Подальші </a:t>
            </a:r>
            <a:r>
              <a:rPr lang="uk-UA" sz="2000" b="1" dirty="0" smtClean="0">
                <a:latin typeface="Myriad Pro Cond" pitchFamily="34" charset="0"/>
              </a:rPr>
              <a:t>перспективи та напрями розвитку спеціальності: 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1. У галузі фахової підготовки: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орієнтація підготовки практичних психологів на вимоги конкретних установ їхнього майбутнього працевлаштування;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залучення висококваліфікованих викладачів та провідних науковців інших навчальних закладів України до викладання окремих курсів та проведення семінарів;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розробка програм дистанційного навчання та їх впровадження в навчальний процес;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підвищення вмісту самостійної роботи студентів у навчальному процесі;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наближення змісту психологічних дисциплін до реальних потреб суспільства;</a:t>
            </a:r>
            <a:endParaRPr lang="ru-RU" sz="2000" b="1" dirty="0" smtClean="0">
              <a:latin typeface="Myriad Pro Cond" pitchFamily="34" charset="0"/>
            </a:endParaRPr>
          </a:p>
          <a:p>
            <a:r>
              <a:rPr lang="uk-UA" sz="2000" b="1" dirty="0" smtClean="0">
                <a:latin typeface="Myriad Pro Cond" pitchFamily="34" charset="0"/>
              </a:rPr>
              <a:t>- використання у змісті та формах навчання студентів найкращих зразків міжнародного досвіду підготовки спеціалістів</a:t>
            </a:r>
            <a:r>
              <a:rPr lang="uk-UA" sz="2000" b="1" dirty="0" smtClean="0">
                <a:latin typeface="Myriad Pro Cond" pitchFamily="34" charset="0"/>
              </a:rPr>
              <a:t>.</a:t>
            </a:r>
            <a:endParaRPr lang="ru-RU" sz="2000" b="1" dirty="0">
              <a:latin typeface="Myriad Pro Cond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Перспективи розвитку кафедри: науково-дослідна робота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5472608"/>
          </a:xfrm>
        </p:spPr>
        <p:txBody>
          <a:bodyPr>
            <a:noAutofit/>
          </a:bodyPr>
          <a:lstStyle/>
          <a:p>
            <a:r>
              <a:rPr lang="uk-UA" sz="1800" b="1" dirty="0" smtClean="0">
                <a:latin typeface="Myriad Pro Cond" pitchFamily="34" charset="0"/>
              </a:rPr>
              <a:t> </a:t>
            </a:r>
            <a:r>
              <a:rPr lang="uk-UA" sz="1800" b="1" dirty="0" smtClean="0">
                <a:latin typeface="Myriad Pro Cond" pitchFamily="34" charset="0"/>
              </a:rPr>
              <a:t>У галузі науково-дослідної роботи: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організація наукових досліджень, спрямованих на вивчення актуальних психологічних проблем;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впровадження власних результатів наукових досліджень у навчальний процес;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підготовка власних науково-педагогічних кадрів через навчання в аспірантурі / докторантурі, залучення провідних викладачів до керівництва підготовкою кандидатських дисертацій;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подальший розвиток науково-дослідної роботи студентів, відбір та виховання талановитої молоді, створення умов для проведення повноцінної науково-дослідної роботи студентів, розвиток діяльності студентських наукових гуртків;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узагальнення передового досвіду науково-педагогічної діяльності вищих навчальних закладів України;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- забезпечення інформатизації процесу навчання та викладання різних курсів психологічних дисциплін, що сприятиме зростанню якості освітянських послуг та </a:t>
            </a:r>
            <a:r>
              <a:rPr lang="uk-UA" sz="1800" b="1" dirty="0" err="1" smtClean="0">
                <a:latin typeface="Myriad Pro Cond" pitchFamily="34" charset="0"/>
              </a:rPr>
              <a:t>конкурентноспроможності</a:t>
            </a:r>
            <a:r>
              <a:rPr lang="uk-UA" sz="1800" b="1" dirty="0" smtClean="0">
                <a:latin typeface="Myriad Pro Cond" pitchFamily="34" charset="0"/>
              </a:rPr>
              <a:t> фахівців із практичної психології.</a:t>
            </a:r>
            <a:endParaRPr lang="ru-RU" sz="1800" b="1" dirty="0" smtClean="0">
              <a:latin typeface="Myriad Pro Cond" pitchFamily="34" charset="0"/>
            </a:endParaRPr>
          </a:p>
          <a:p>
            <a:r>
              <a:rPr lang="uk-UA" sz="1800" b="1" dirty="0" smtClean="0">
                <a:latin typeface="Myriad Pro Cond" pitchFamily="34" charset="0"/>
              </a:rPr>
              <a:t>Професійний рівень викладацького складу кафедр КДПУ імені Володимира Винниченка є достатнім для забезпечення якісної підготовки майбутніх практичних психологів, яка максимально наближена як до вимог часу, так і до вимог світової системи навчання</a:t>
            </a:r>
            <a:r>
              <a:rPr lang="uk-UA" sz="1800" b="1" dirty="0" smtClean="0">
                <a:latin typeface="Myriad Pro Cond" pitchFamily="34" charset="0"/>
              </a:rPr>
              <a:t>.</a:t>
            </a:r>
            <a:endParaRPr lang="ru-RU" sz="1800" b="1" dirty="0">
              <a:latin typeface="Myriad Pro Cond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850106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Науково-практична конференція </a:t>
            </a:r>
            <a:r>
              <a:rPr lang="uk-UA" sz="3200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“Актуальні</a:t>
            </a:r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 проблеми психологічної теорії та </a:t>
            </a:r>
            <a:r>
              <a:rPr lang="uk-UA" sz="3200" b="1" i="1" dirty="0" err="1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практики”</a:t>
            </a:r>
            <a:r>
              <a:rPr lang="uk-UA" sz="32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  6.04.12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9" name="Содержимое 8" descr="IMG_112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56176" y="4581128"/>
            <a:ext cx="2856313" cy="2142238"/>
          </a:xfr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 descr="IMG_1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340768"/>
            <a:ext cx="4163955" cy="312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10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268760"/>
            <a:ext cx="4608512" cy="345638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Копия IMG_11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4221088"/>
            <a:ext cx="3275856" cy="2456892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1" name="Рисунок 10" descr="IMG_11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4509120"/>
            <a:ext cx="2699792" cy="202484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800200"/>
          </a:xfrm>
        </p:spPr>
        <p:txBody>
          <a:bodyPr>
            <a:noAutofit/>
          </a:bodyPr>
          <a:lstStyle/>
          <a:p>
            <a:pPr algn="r"/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Myriad Pro Cond" pitchFamily="34" charset="0"/>
              </a:rPr>
              <a:t>Міжвузівська студентська науково-практична конференція, присвячена 110-річчю з дня народження О.М.Леонтьєва 29.03.13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Myriad Pro Cond" pitchFamily="34" charset="0"/>
            </a:endParaRPr>
          </a:p>
        </p:txBody>
      </p:sp>
      <p:pic>
        <p:nvPicPr>
          <p:cNvPr id="4" name="Содержимое 3" descr="IMG_08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1700808"/>
            <a:ext cx="3240359" cy="2160240"/>
          </a:xfrm>
        </p:spPr>
      </p:pic>
      <p:pic>
        <p:nvPicPr>
          <p:cNvPr id="6" name="Рисунок 5" descr="IMG_08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340430"/>
            <a:ext cx="2808818" cy="187254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Рисунок 6" descr="IMG_0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484784"/>
            <a:ext cx="2592288" cy="172819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08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3933056"/>
            <a:ext cx="3955368" cy="2636912"/>
          </a:xfrm>
          <a:prstGeom prst="rect">
            <a:avLst/>
          </a:prstGeom>
        </p:spPr>
      </p:pic>
      <p:pic>
        <p:nvPicPr>
          <p:cNvPr id="5" name="Рисунок 4" descr="IMG_08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356992"/>
            <a:ext cx="4896544" cy="3264363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817</Words>
  <Application>Microsoft Office PowerPoint</Application>
  <PresentationFormat>Экран (4:3)</PresentationFormat>
  <Paragraphs>62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Кафедра практичної психології</vt:lpstr>
      <vt:lpstr>Заснування кафедри  практичної психології</vt:lpstr>
      <vt:lpstr>Склад кафедри За роки існування кафедри на ній працювали і продовжують працювати такі висококваліфіковані викладачі як доктори психологічних наук Пашукова Т.І., Дьяконов Г.В., Лушин П.В.; кандидати психологічних наук, доценти Горська Г.О., Мельничук І.Я., Васецька Т.М., Гейко Є.В., Шишова І.О. та ін. Нині загальна чисельність кафедри складає 14 осіб, з них – 2 доктори наук, 8 кандидатів наук; якісний показник кадрового складу кафедри – 64,2%. </vt:lpstr>
      <vt:lpstr>Діяльність кафедри</vt:lpstr>
      <vt:lpstr>Мета діяльності кафедри практичної психології полягає у здійсненні фахової підготовки практичних психологів</vt:lpstr>
      <vt:lpstr>Перспективи розвитку кафедри: фахова підготовка</vt:lpstr>
      <vt:lpstr>Перспективи розвитку кафедри: науково-дослідна робота</vt:lpstr>
      <vt:lpstr>Науково-практична конференція “Актуальні  проблеми психологічної теорії та практики”  6.04.12</vt:lpstr>
      <vt:lpstr>Міжвузівська студентська науково-практична конференція, присвячена 110-річчю з дня народження О.М.Леонтьєва 29.03.13</vt:lpstr>
      <vt:lpstr>Участь в обласних науково-практичних конференціях  з психології</vt:lpstr>
      <vt:lpstr>Участь в обласних науково-практичних конференціях з педагогіки</vt:lpstr>
      <vt:lpstr>Конференції з педагогічної практики</vt:lpstr>
      <vt:lpstr>Когнітивні тренінги</vt:lpstr>
      <vt:lpstr>Акція “Подаруй квітку” 2012 рік</vt:lpstr>
      <vt:lpstr>Участь у роботі наукової школи  академіка НАПН України Т.С.Яценко</vt:lpstr>
      <vt:lpstr>Участь у Всеукраїнському  конкурсі студентських наукових робіт Науковий керівник – доцент Галушко Л.Я.</vt:lpstr>
      <vt:lpstr>Робота психологічного клубу Керівник – викладач Зубченко В.В.</vt:lpstr>
      <vt:lpstr>Виховні заходи Куратор – доцент Васецька Т.М.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Кафедра практичної психології</dc:title>
  <dc:creator>Home</dc:creator>
  <cp:lastModifiedBy>Home</cp:lastModifiedBy>
  <cp:revision>19</cp:revision>
  <dcterms:created xsi:type="dcterms:W3CDTF">2013-04-08T18:44:00Z</dcterms:created>
  <dcterms:modified xsi:type="dcterms:W3CDTF">2013-04-22T15:03:42Z</dcterms:modified>
</cp:coreProperties>
</file>